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74" r:id="rId3"/>
    <p:sldId id="263" r:id="rId4"/>
    <p:sldId id="283" r:id="rId5"/>
    <p:sldId id="275" r:id="rId6"/>
    <p:sldId id="276" r:id="rId7"/>
    <p:sldId id="278" r:id="rId8"/>
    <p:sldId id="285" r:id="rId9"/>
    <p:sldId id="286" r:id="rId10"/>
    <p:sldId id="293" r:id="rId11"/>
    <p:sldId id="287" r:id="rId12"/>
    <p:sldId id="299" r:id="rId13"/>
    <p:sldId id="291" r:id="rId14"/>
    <p:sldId id="295" r:id="rId15"/>
    <p:sldId id="296" r:id="rId16"/>
    <p:sldId id="297" r:id="rId17"/>
    <p:sldId id="298" r:id="rId18"/>
    <p:sldId id="300" r:id="rId19"/>
    <p:sldId id="301" r:id="rId20"/>
    <p:sldId id="302" r:id="rId21"/>
    <p:sldId id="312" r:id="rId22"/>
    <p:sldId id="303" r:id="rId23"/>
    <p:sldId id="314" r:id="rId24"/>
    <p:sldId id="315" r:id="rId25"/>
    <p:sldId id="313" r:id="rId26"/>
    <p:sldId id="305" r:id="rId27"/>
    <p:sldId id="316" r:id="rId28"/>
    <p:sldId id="317" r:id="rId29"/>
    <p:sldId id="318" r:id="rId30"/>
    <p:sldId id="319" r:id="rId31"/>
    <p:sldId id="320" r:id="rId32"/>
    <p:sldId id="32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630"/>
  </p:normalViewPr>
  <p:slideViewPr>
    <p:cSldViewPr snapToGrid="0" snapToObjects="1">
      <p:cViewPr varScale="1">
        <p:scale>
          <a:sx n="93" d="100"/>
          <a:sy n="93" d="100"/>
        </p:scale>
        <p:origin x="216"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25BA8-24D4-A14A-A2C4-78FC10CEFB5E}" type="datetimeFigureOut">
              <a:rPr lang="en-US" smtClean="0"/>
              <a:t>6/24/20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723EC-C208-B143-94CF-3021EEF2F95F}" type="slidenum">
              <a:rPr lang="en-US" smtClean="0"/>
              <a:t>‹#›</a:t>
            </a:fld>
            <a:endParaRPr lang="en-US"/>
          </a:p>
        </p:txBody>
      </p:sp>
    </p:spTree>
    <p:extLst>
      <p:ext uri="{BB962C8B-B14F-4D97-AF65-F5344CB8AC3E}">
        <p14:creationId xmlns:p14="http://schemas.microsoft.com/office/powerpoint/2010/main" val="427796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F723EC-C208-B143-94CF-3021EEF2F95F}" type="slidenum">
              <a:rPr lang="en-US" smtClean="0"/>
              <a:t>19</a:t>
            </a:fld>
            <a:endParaRPr lang="en-US"/>
          </a:p>
        </p:txBody>
      </p:sp>
    </p:spTree>
    <p:extLst>
      <p:ext uri="{BB962C8B-B14F-4D97-AF65-F5344CB8AC3E}">
        <p14:creationId xmlns:p14="http://schemas.microsoft.com/office/powerpoint/2010/main" val="43179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D301-6B41-0A45-BAC2-822F21D4555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0411838-A8F7-BD49-8869-7975AC4791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83CE27D-75E0-434B-AE52-400F69B346FF}"/>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5" name="Footer Placeholder 4">
            <a:extLst>
              <a:ext uri="{FF2B5EF4-FFF2-40B4-BE49-F238E27FC236}">
                <a16:creationId xmlns:a16="http://schemas.microsoft.com/office/drawing/2014/main" id="{89B82EED-D066-D84F-AC3B-0C3DA206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3E481-226B-8546-8426-4980220051D7}"/>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362369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7BFDB-66C6-CD4D-AF70-5053E7CE7E7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E7D8A6C-16BC-754D-AAEF-DBCB8A88371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CA9671-64A6-8F42-A5D0-CF5752E2CD4C}"/>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5" name="Footer Placeholder 4">
            <a:extLst>
              <a:ext uri="{FF2B5EF4-FFF2-40B4-BE49-F238E27FC236}">
                <a16:creationId xmlns:a16="http://schemas.microsoft.com/office/drawing/2014/main" id="{98D3F505-BF4F-BD4C-93B0-21789B423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75AC2-4CE2-584E-8E80-29A9EB5FE92D}"/>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1974990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989679-B493-844A-A947-1F59ABF4162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A14813-05B6-AD44-93C5-0C02301E822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ADAC21-388B-9E45-9A80-EFB19B27CAC2}"/>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5" name="Footer Placeholder 4">
            <a:extLst>
              <a:ext uri="{FF2B5EF4-FFF2-40B4-BE49-F238E27FC236}">
                <a16:creationId xmlns:a16="http://schemas.microsoft.com/office/drawing/2014/main" id="{B2D21915-A2A2-0741-9F40-AC939B61D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A6CE4D-7013-1641-BE83-A8A793FA3AB8}"/>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36256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A2AF-1947-334D-B826-E57C8E83703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C9029BB-C55B-2343-90D8-2ACF3F46F81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8A54D5-CAA6-2347-9669-4A494A05F5D7}"/>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5" name="Footer Placeholder 4">
            <a:extLst>
              <a:ext uri="{FF2B5EF4-FFF2-40B4-BE49-F238E27FC236}">
                <a16:creationId xmlns:a16="http://schemas.microsoft.com/office/drawing/2014/main" id="{E840F7C9-FB43-5441-96AC-F01B3143E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71EDB-47F9-884B-8963-2F7BF0F649C9}"/>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269582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3C65-A7FA-5946-8691-30F9BCEB31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87456E1-4BD6-A146-814E-AD29CFBB78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C3A9D8-DE36-CA46-A379-D82F5DC02C0D}"/>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5" name="Footer Placeholder 4">
            <a:extLst>
              <a:ext uri="{FF2B5EF4-FFF2-40B4-BE49-F238E27FC236}">
                <a16:creationId xmlns:a16="http://schemas.microsoft.com/office/drawing/2014/main" id="{B1447FC9-A190-7744-AB4D-1D3748DC7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E1193-9ACB-584F-B35B-98A0785CF66E}"/>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1978808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9BE2-6AB3-4547-86D1-5FFF84C76C5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6852FB-FE1D-6141-A54B-07CC4817F6B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11512FC-E0B6-DE47-97F9-EF92BBBAA81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5B62499-57C4-9143-A184-1FFFB302B3CB}"/>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6" name="Footer Placeholder 5">
            <a:extLst>
              <a:ext uri="{FF2B5EF4-FFF2-40B4-BE49-F238E27FC236}">
                <a16:creationId xmlns:a16="http://schemas.microsoft.com/office/drawing/2014/main" id="{00523C2A-5BDD-2F43-8C61-CF61586BB0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646713-F841-7046-AA94-E51218BD35B1}"/>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133059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F119-6F1C-794D-A3EE-DBD43B21107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8335CD4-251C-FB4C-81E6-0980785A8E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3B54D7-9A07-154A-A055-139C68FFD2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B1D3BD3-E257-D647-B8B7-395E916277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35D8D05-646C-3E43-83B4-58C67D4B91B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1785446-6B7B-5746-800A-68DE143A6003}"/>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8" name="Footer Placeholder 7">
            <a:extLst>
              <a:ext uri="{FF2B5EF4-FFF2-40B4-BE49-F238E27FC236}">
                <a16:creationId xmlns:a16="http://schemas.microsoft.com/office/drawing/2014/main" id="{30DAA0EB-8BB8-5C48-9FFD-8DB4C98E26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42F743-14C0-E646-BB87-5C21F6F09927}"/>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3453641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6B5B-C630-AC47-8F80-3BE48F11F36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E8CC806-9D50-8942-9E35-C9E1B0537DCD}"/>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4" name="Footer Placeholder 3">
            <a:extLst>
              <a:ext uri="{FF2B5EF4-FFF2-40B4-BE49-F238E27FC236}">
                <a16:creationId xmlns:a16="http://schemas.microsoft.com/office/drawing/2014/main" id="{9E0443C8-EB6E-F140-97FA-71CAE994F9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165A38-DE56-FF4E-9EE3-25A7C1C77105}"/>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3963601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D18C3A-7677-7B49-B5C6-48B2B59A0512}"/>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3" name="Footer Placeholder 2">
            <a:extLst>
              <a:ext uri="{FF2B5EF4-FFF2-40B4-BE49-F238E27FC236}">
                <a16:creationId xmlns:a16="http://schemas.microsoft.com/office/drawing/2014/main" id="{67F1A0FC-350A-2741-8C56-E3BA70CAA5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4F6CFB-CC8A-3A4E-88FB-01F3FA44DE18}"/>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89585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BB740-2378-6840-9DAC-824D28541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330995B-F116-4745-8C17-37CEE91019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3079AE9-A0D0-9840-A8CE-18EB6555A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EA781D-0AF2-F448-94A2-58270F192B6E}"/>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6" name="Footer Placeholder 5">
            <a:extLst>
              <a:ext uri="{FF2B5EF4-FFF2-40B4-BE49-F238E27FC236}">
                <a16:creationId xmlns:a16="http://schemas.microsoft.com/office/drawing/2014/main" id="{3478AE30-3886-5F45-8BB4-5A7B074580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C20AF-C99A-3841-AE6C-49A4AF89E46B}"/>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30996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C20C-E59D-6946-AF93-73E088AF45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29F1FA9-2D4C-9945-9AD4-BD4974B3DA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0C0B97-3036-DD46-8CD8-7B578A009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DAA1A4-2CA9-0540-AA1E-6B91AD4DC57A}"/>
              </a:ext>
            </a:extLst>
          </p:cNvPr>
          <p:cNvSpPr>
            <a:spLocks noGrp="1"/>
          </p:cNvSpPr>
          <p:nvPr>
            <p:ph type="dt" sz="half" idx="10"/>
          </p:nvPr>
        </p:nvSpPr>
        <p:spPr/>
        <p:txBody>
          <a:bodyPr/>
          <a:lstStyle/>
          <a:p>
            <a:fld id="{D20A73F5-4FC4-634B-AB2C-7A9AF28E2DCD}" type="datetimeFigureOut">
              <a:rPr lang="en-US" smtClean="0"/>
              <a:t>6/24/20</a:t>
            </a:fld>
            <a:endParaRPr lang="en-US"/>
          </a:p>
        </p:txBody>
      </p:sp>
      <p:sp>
        <p:nvSpPr>
          <p:cNvPr id="6" name="Footer Placeholder 5">
            <a:extLst>
              <a:ext uri="{FF2B5EF4-FFF2-40B4-BE49-F238E27FC236}">
                <a16:creationId xmlns:a16="http://schemas.microsoft.com/office/drawing/2014/main" id="{5963873E-59FB-2449-B8C9-66B1703B6C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6F52C5-1E60-F648-9482-12116A3DC614}"/>
              </a:ext>
            </a:extLst>
          </p:cNvPr>
          <p:cNvSpPr>
            <a:spLocks noGrp="1"/>
          </p:cNvSpPr>
          <p:nvPr>
            <p:ph type="sldNum" sz="quarter" idx="12"/>
          </p:nvPr>
        </p:nvSpPr>
        <p:spPr/>
        <p:txBody>
          <a:bodyPr/>
          <a:lstStyle/>
          <a:p>
            <a:fld id="{2B56D0DE-8033-0645-A85E-196364E3AEF6}" type="slidenum">
              <a:rPr lang="en-US" smtClean="0"/>
              <a:t>‹#›</a:t>
            </a:fld>
            <a:endParaRPr lang="en-US"/>
          </a:p>
        </p:txBody>
      </p:sp>
    </p:spTree>
    <p:extLst>
      <p:ext uri="{BB962C8B-B14F-4D97-AF65-F5344CB8AC3E}">
        <p14:creationId xmlns:p14="http://schemas.microsoft.com/office/powerpoint/2010/main" val="151171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EB09D4-E71B-1E49-8D50-F780BBAA9E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3CBB589-C0CB-964C-AB99-921F536A7A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C3F1A9-A95E-BD40-9823-93AFC7951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0A73F5-4FC4-634B-AB2C-7A9AF28E2DCD}" type="datetimeFigureOut">
              <a:rPr lang="en-US" smtClean="0"/>
              <a:t>6/24/20</a:t>
            </a:fld>
            <a:endParaRPr lang="en-US"/>
          </a:p>
        </p:txBody>
      </p:sp>
      <p:sp>
        <p:nvSpPr>
          <p:cNvPr id="5" name="Footer Placeholder 4">
            <a:extLst>
              <a:ext uri="{FF2B5EF4-FFF2-40B4-BE49-F238E27FC236}">
                <a16:creationId xmlns:a16="http://schemas.microsoft.com/office/drawing/2014/main" id="{61AA02BF-487D-B94C-923A-803C8993C3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5EA917-712E-6546-B2BE-55D2556C86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6D0DE-8033-0645-A85E-196364E3AEF6}" type="slidenum">
              <a:rPr lang="en-US" smtClean="0"/>
              <a:t>‹#›</a:t>
            </a:fld>
            <a:endParaRPr lang="en-US"/>
          </a:p>
        </p:txBody>
      </p:sp>
    </p:spTree>
    <p:extLst>
      <p:ext uri="{BB962C8B-B14F-4D97-AF65-F5344CB8AC3E}">
        <p14:creationId xmlns:p14="http://schemas.microsoft.com/office/powerpoint/2010/main" val="153068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cwiki.apache.org/confluence/display/Hive/Hom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wiki.apache.org/confluence/display/Hive/Home" TargetMode="External"/><Relationship Id="rId2" Type="http://schemas.openxmlformats.org/officeDocument/2006/relationships/hyperlink" Target="http://www.hplsql.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UoW-CPC/rabbda-earthquakes-portal/tree/release-0.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7A08-A9CF-B646-BF84-2A760D11EFA5}"/>
              </a:ext>
            </a:extLst>
          </p:cNvPr>
          <p:cNvSpPr>
            <a:spLocks noGrp="1"/>
          </p:cNvSpPr>
          <p:nvPr>
            <p:ph type="ctrTitle"/>
          </p:nvPr>
        </p:nvSpPr>
        <p:spPr>
          <a:xfrm>
            <a:off x="1524000" y="1122362"/>
            <a:ext cx="9144000" cy="4262437"/>
          </a:xfrm>
        </p:spPr>
        <p:txBody>
          <a:bodyPr>
            <a:normAutofit/>
          </a:bodyPr>
          <a:lstStyle/>
          <a:p>
            <a:r>
              <a:rPr lang="en-GB" dirty="0"/>
              <a:t>Earthquake Data Analytics Portal</a:t>
            </a:r>
            <a:br>
              <a:rPr lang="en-GB" dirty="0"/>
            </a:br>
            <a:r>
              <a:rPr lang="en-GB" dirty="0"/>
              <a:t>Release 1.0</a:t>
            </a:r>
            <a:br>
              <a:rPr lang="en-GB" dirty="0"/>
            </a:br>
            <a:br>
              <a:rPr lang="en-GB" dirty="0"/>
            </a:br>
            <a:r>
              <a:rPr lang="en-GB" sz="4400" dirty="0"/>
              <a:t>Orchestrating</a:t>
            </a:r>
            <a:r>
              <a:rPr lang="en-GB" dirty="0"/>
              <a:t> </a:t>
            </a:r>
            <a:r>
              <a:rPr lang="en-GB" sz="4400" dirty="0"/>
              <a:t>Hive ETL pipeline</a:t>
            </a:r>
            <a:r>
              <a:rPr lang="en-GB" dirty="0"/>
              <a:t> </a:t>
            </a:r>
          </a:p>
        </p:txBody>
      </p:sp>
      <p:pic>
        <p:nvPicPr>
          <p:cNvPr id="3" name="Picture 2">
            <a:extLst>
              <a:ext uri="{FF2B5EF4-FFF2-40B4-BE49-F238E27FC236}">
                <a16:creationId xmlns:a16="http://schemas.microsoft.com/office/drawing/2014/main" id="{D619A5D8-9B42-4341-97B0-A576F0CD84B0}"/>
              </a:ext>
            </a:extLst>
          </p:cNvPr>
          <p:cNvPicPr>
            <a:picLocks noChangeAspect="1"/>
          </p:cNvPicPr>
          <p:nvPr/>
        </p:nvPicPr>
        <p:blipFill>
          <a:blip r:embed="rId2"/>
          <a:stretch>
            <a:fillRect/>
          </a:stretch>
        </p:blipFill>
        <p:spPr>
          <a:xfrm>
            <a:off x="495300" y="5540177"/>
            <a:ext cx="1651000" cy="1016000"/>
          </a:xfrm>
          <a:prstGeom prst="rect">
            <a:avLst/>
          </a:prstGeom>
        </p:spPr>
      </p:pic>
      <p:sp>
        <p:nvSpPr>
          <p:cNvPr id="4" name="TextBox 3">
            <a:extLst>
              <a:ext uri="{FF2B5EF4-FFF2-40B4-BE49-F238E27FC236}">
                <a16:creationId xmlns:a16="http://schemas.microsoft.com/office/drawing/2014/main" id="{C73D6A0C-A540-084A-A0EC-700860BE62F5}"/>
              </a:ext>
            </a:extLst>
          </p:cNvPr>
          <p:cNvSpPr txBox="1"/>
          <p:nvPr/>
        </p:nvSpPr>
        <p:spPr>
          <a:xfrm>
            <a:off x="9820994" y="6048177"/>
            <a:ext cx="1568058" cy="307777"/>
          </a:xfrm>
          <a:prstGeom prst="rect">
            <a:avLst/>
          </a:prstGeom>
          <a:noFill/>
        </p:spPr>
        <p:txBody>
          <a:bodyPr wrap="none" rtlCol="0">
            <a:spAutoFit/>
          </a:bodyPr>
          <a:lstStyle/>
          <a:p>
            <a:r>
              <a:rPr lang="en-US" sz="1400" dirty="0"/>
              <a:t>London</a:t>
            </a:r>
            <a:r>
              <a:rPr lang="en-US" sz="1400"/>
              <a:t>, April </a:t>
            </a:r>
            <a:r>
              <a:rPr lang="en-US" sz="1400" dirty="0"/>
              <a:t>2020</a:t>
            </a:r>
          </a:p>
        </p:txBody>
      </p:sp>
    </p:spTree>
    <p:extLst>
      <p:ext uri="{BB962C8B-B14F-4D97-AF65-F5344CB8AC3E}">
        <p14:creationId xmlns:p14="http://schemas.microsoft.com/office/powerpoint/2010/main" val="22894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B248-5221-BB4E-9FD7-8CBB620A45F3}"/>
              </a:ext>
            </a:extLst>
          </p:cNvPr>
          <p:cNvSpPr>
            <a:spLocks noGrp="1"/>
          </p:cNvSpPr>
          <p:nvPr>
            <p:ph type="title"/>
          </p:nvPr>
        </p:nvSpPr>
        <p:spPr/>
        <p:txBody>
          <a:bodyPr/>
          <a:lstStyle/>
          <a:p>
            <a:r>
              <a:rPr lang="en-US" sz="3200" dirty="0"/>
              <a:t>Control</a:t>
            </a:r>
            <a:endParaRPr lang="en-US" dirty="0"/>
          </a:p>
        </p:txBody>
      </p:sp>
      <p:sp>
        <p:nvSpPr>
          <p:cNvPr id="3" name="Content Placeholder 2">
            <a:extLst>
              <a:ext uri="{FF2B5EF4-FFF2-40B4-BE49-F238E27FC236}">
                <a16:creationId xmlns:a16="http://schemas.microsoft.com/office/drawing/2014/main" id="{47A73094-A9E9-DB4E-AE36-DFDFEB2800A2}"/>
              </a:ext>
            </a:extLst>
          </p:cNvPr>
          <p:cNvSpPr>
            <a:spLocks noGrp="1"/>
          </p:cNvSpPr>
          <p:nvPr>
            <p:ph idx="1"/>
          </p:nvPr>
        </p:nvSpPr>
        <p:spPr>
          <a:xfrm>
            <a:off x="838200" y="1547832"/>
            <a:ext cx="10515600" cy="4667250"/>
          </a:xfrm>
        </p:spPr>
        <p:txBody>
          <a:bodyPr>
            <a:normAutofit/>
          </a:bodyPr>
          <a:lstStyle/>
          <a:p>
            <a:r>
              <a:rPr lang="en-US" sz="2000" dirty="0"/>
              <a:t>Input validation</a:t>
            </a:r>
          </a:p>
          <a:p>
            <a:pPr marL="0" indent="0">
              <a:buNone/>
            </a:pPr>
            <a:r>
              <a:rPr lang="en-US" sz="1400" dirty="0"/>
              <a:t>Every component is designed so to get system input and perform tasks based on that input.</a:t>
            </a:r>
          </a:p>
          <a:p>
            <a:pPr marL="0" indent="0">
              <a:buNone/>
            </a:pPr>
            <a:r>
              <a:rPr lang="en-US" sz="1400" dirty="0"/>
              <a:t>Before performing those actions, a component validates that input and constructs a sequence of tasks.</a:t>
            </a:r>
          </a:p>
          <a:p>
            <a:r>
              <a:rPr lang="en-US" sz="2000" dirty="0"/>
              <a:t>Logs</a:t>
            </a:r>
          </a:p>
          <a:p>
            <a:pPr marL="0" indent="0">
              <a:buNone/>
            </a:pPr>
            <a:r>
              <a:rPr lang="en-US" sz="1400" dirty="0"/>
              <a:t>Every component has its log file that states all actions performed in every execution phase.</a:t>
            </a:r>
          </a:p>
          <a:p>
            <a:pPr marL="0" indent="0">
              <a:buNone/>
            </a:pPr>
            <a:r>
              <a:rPr lang="en-US" sz="1400" dirty="0"/>
              <a:t>The logs are extensively descriptive with the potential to conduct log analysis, extract further information and see system performance. </a:t>
            </a:r>
          </a:p>
          <a:p>
            <a:pPr marL="0" indent="0">
              <a:buNone/>
            </a:pPr>
            <a:r>
              <a:rPr lang="en-US" sz="1400" dirty="0"/>
              <a:t>For instance, every Hive query actions are written in the logs so we can see map-reduce stages and possible errors.</a:t>
            </a:r>
          </a:p>
          <a:p>
            <a:r>
              <a:rPr lang="en-US" sz="2000" dirty="0"/>
              <a:t>Database</a:t>
            </a:r>
          </a:p>
          <a:p>
            <a:pPr marL="0" indent="0">
              <a:buNone/>
            </a:pPr>
            <a:r>
              <a:rPr lang="en-US" sz="1400" dirty="0"/>
              <a:t>Components earthquakes-history and Hive-ETL-pipeline have its embedded database.</a:t>
            </a:r>
          </a:p>
          <a:p>
            <a:pPr marL="0" indent="0">
              <a:buNone/>
            </a:pPr>
            <a:r>
              <a:rPr lang="en-US" sz="1400" dirty="0"/>
              <a:t> In those databases, the components write actions performed in the past in order to avoid possible data duplications (e.g. redownload data already processed) or spend execution time for unnecessary actions (try to re-create the Hive database or upload static data again).</a:t>
            </a:r>
          </a:p>
          <a:p>
            <a:r>
              <a:rPr lang="en-US" sz="2000" dirty="0"/>
              <a:t>Error handling</a:t>
            </a:r>
          </a:p>
          <a:p>
            <a:pPr marL="0" indent="0">
              <a:buNone/>
            </a:pPr>
            <a:r>
              <a:rPr lang="en-US" sz="1400" dirty="0"/>
              <a:t>All components extensively utilize error handling so to control and provide a stable execution environment. </a:t>
            </a:r>
          </a:p>
          <a:p>
            <a:pPr marL="0" indent="0">
              <a:buNone/>
            </a:pPr>
            <a:r>
              <a:rPr lang="en-US" sz="1400" dirty="0"/>
              <a:t>For instance, in case the configuration file is unavailable, the orchestration component writes an error in its log file and exits the application.</a:t>
            </a:r>
          </a:p>
        </p:txBody>
      </p:sp>
    </p:spTree>
    <p:extLst>
      <p:ext uri="{BB962C8B-B14F-4D97-AF65-F5344CB8AC3E}">
        <p14:creationId xmlns:p14="http://schemas.microsoft.com/office/powerpoint/2010/main" val="3670586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A985-C5C3-B242-B76C-F4C8FA026088}"/>
              </a:ext>
            </a:extLst>
          </p:cNvPr>
          <p:cNvSpPr>
            <a:spLocks noGrp="1"/>
          </p:cNvSpPr>
          <p:nvPr>
            <p:ph type="title"/>
          </p:nvPr>
        </p:nvSpPr>
        <p:spPr/>
        <p:txBody>
          <a:bodyPr>
            <a:normAutofit/>
          </a:bodyPr>
          <a:lstStyle/>
          <a:p>
            <a:r>
              <a:rPr lang="en-US" sz="3200" dirty="0"/>
              <a:t>Performance  - Hive advanced features</a:t>
            </a:r>
          </a:p>
        </p:txBody>
      </p:sp>
      <p:sp>
        <p:nvSpPr>
          <p:cNvPr id="3" name="Content Placeholder 2">
            <a:extLst>
              <a:ext uri="{FF2B5EF4-FFF2-40B4-BE49-F238E27FC236}">
                <a16:creationId xmlns:a16="http://schemas.microsoft.com/office/drawing/2014/main" id="{AD58FEA4-1A2E-574F-ACB2-9936DC071037}"/>
              </a:ext>
            </a:extLst>
          </p:cNvPr>
          <p:cNvSpPr>
            <a:spLocks noGrp="1"/>
          </p:cNvSpPr>
          <p:nvPr>
            <p:ph idx="1"/>
          </p:nvPr>
        </p:nvSpPr>
        <p:spPr>
          <a:xfrm>
            <a:off x="838200" y="1513109"/>
            <a:ext cx="10515600" cy="4760100"/>
          </a:xfrm>
        </p:spPr>
        <p:txBody>
          <a:bodyPr>
            <a:normAutofit/>
          </a:bodyPr>
          <a:lstStyle/>
          <a:p>
            <a:r>
              <a:rPr lang="en-US" sz="2000" dirty="0"/>
              <a:t>Partitions</a:t>
            </a:r>
          </a:p>
          <a:p>
            <a:pPr marL="0" indent="0">
              <a:buNone/>
            </a:pPr>
            <a:r>
              <a:rPr lang="en-GB" sz="1400" dirty="0"/>
              <a:t>A table can have one or more partition columns and a separate data directory is created for each distinct value combination in the partition columns. Further, tables or partitions can be bucketed using CLUSTERED BY columns, and data can be sorted within that bucket via SORT BY columns. This can </a:t>
            </a:r>
            <a:r>
              <a:rPr lang="en-GB" sz="1400" u="sng" dirty="0"/>
              <a:t>improve performance </a:t>
            </a:r>
            <a:r>
              <a:rPr lang="en-GB" sz="1400" dirty="0"/>
              <a:t>on certain kinds of queries.</a:t>
            </a:r>
            <a:endParaRPr lang="en-US" sz="1400" dirty="0"/>
          </a:p>
          <a:p>
            <a:r>
              <a:rPr lang="en-US" sz="2200" dirty="0"/>
              <a:t>Buckets</a:t>
            </a:r>
          </a:p>
          <a:p>
            <a:pPr marL="0" indent="0">
              <a:buNone/>
            </a:pPr>
            <a:r>
              <a:rPr lang="en-GB" sz="1400" dirty="0"/>
              <a:t>Bucketed tables are fantastic in that they allow much more </a:t>
            </a:r>
            <a:r>
              <a:rPr lang="en-GB" sz="1400" u="sng" dirty="0"/>
              <a:t>efficient sampling </a:t>
            </a:r>
            <a:r>
              <a:rPr lang="en-GB" sz="1400" dirty="0"/>
              <a:t>than do non-bucketed tables, and they may later allow for time saving operations such as </a:t>
            </a:r>
            <a:r>
              <a:rPr lang="en-GB" sz="1400" u="sng" dirty="0"/>
              <a:t>mapside joins</a:t>
            </a:r>
            <a:r>
              <a:rPr lang="en-GB" sz="1400" dirty="0"/>
              <a:t>. </a:t>
            </a:r>
            <a:endParaRPr lang="en-US" sz="1400" dirty="0"/>
          </a:p>
          <a:p>
            <a:r>
              <a:rPr lang="en-US" sz="2200" dirty="0"/>
              <a:t>ORC format</a:t>
            </a:r>
          </a:p>
          <a:p>
            <a:pPr marL="0" indent="0">
              <a:buNone/>
            </a:pPr>
            <a:r>
              <a:rPr lang="en-GB" sz="1400" dirty="0"/>
              <a:t>The </a:t>
            </a:r>
            <a:r>
              <a:rPr lang="en-GB" sz="1400" i="1" dirty="0"/>
              <a:t>Optimized Row Columnar</a:t>
            </a:r>
            <a:r>
              <a:rPr lang="en-GB" sz="1400" dirty="0"/>
              <a:t> (ORC) file format provides a highly efficient way to store Hive data. It was designed to overcome limitations of the other Hive file formats. Using ORC files </a:t>
            </a:r>
            <a:r>
              <a:rPr lang="en-GB" sz="1400" u="sng" dirty="0"/>
              <a:t>improves performance </a:t>
            </a:r>
            <a:r>
              <a:rPr lang="en-GB" sz="1400" dirty="0"/>
              <a:t>when Hive is reading, writing, and processing data.</a:t>
            </a:r>
            <a:endParaRPr lang="en-US" sz="1400" dirty="0"/>
          </a:p>
          <a:p>
            <a:r>
              <a:rPr lang="en-GB" sz="2000" dirty="0"/>
              <a:t>Hive Command Line Options</a:t>
            </a:r>
          </a:p>
          <a:p>
            <a:pPr marL="0" indent="0">
              <a:buNone/>
            </a:pPr>
            <a:r>
              <a:rPr lang="en-GB" sz="1400" dirty="0"/>
              <a:t>Hivevar, variable substitution to apply to </a:t>
            </a:r>
            <a:r>
              <a:rPr lang="en-GB" sz="1400" u="sng" dirty="0"/>
              <a:t>hive commands</a:t>
            </a:r>
            <a:r>
              <a:rPr lang="en-GB" sz="1400" dirty="0"/>
              <a:t>. e.g. --hivevar path='/app' </a:t>
            </a:r>
            <a:endParaRPr lang="en-US" sz="1400" dirty="0"/>
          </a:p>
          <a:p>
            <a:pPr marL="0" indent="0" algn="r">
              <a:buNone/>
            </a:pPr>
            <a:endParaRPr lang="en-US" sz="1400" dirty="0"/>
          </a:p>
          <a:p>
            <a:pPr marL="0" indent="0" algn="r">
              <a:buNone/>
            </a:pPr>
            <a:r>
              <a:rPr lang="en-US" sz="1400" dirty="0"/>
              <a:t>source: </a:t>
            </a:r>
            <a:r>
              <a:rPr lang="en-GB" sz="1400" dirty="0">
                <a:hlinkClick r:id="rId2"/>
              </a:rPr>
              <a:t>https://cwiki.apache.org/confluence/display/Hive/Home</a:t>
            </a:r>
            <a:endParaRPr lang="en-US" sz="1400" dirty="0"/>
          </a:p>
        </p:txBody>
      </p:sp>
    </p:spTree>
    <p:extLst>
      <p:ext uri="{BB962C8B-B14F-4D97-AF65-F5344CB8AC3E}">
        <p14:creationId xmlns:p14="http://schemas.microsoft.com/office/powerpoint/2010/main" val="4198239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36F7-6DD2-DD4B-B99B-C0B3FDFF2266}"/>
              </a:ext>
            </a:extLst>
          </p:cNvPr>
          <p:cNvSpPr>
            <a:spLocks noGrp="1"/>
          </p:cNvSpPr>
          <p:nvPr>
            <p:ph type="title"/>
          </p:nvPr>
        </p:nvSpPr>
        <p:spPr/>
        <p:txBody>
          <a:bodyPr>
            <a:normAutofit/>
          </a:bodyPr>
          <a:lstStyle/>
          <a:p>
            <a:r>
              <a:rPr lang="en-US" sz="3200" dirty="0"/>
              <a:t>Performance  - Hive advanced features</a:t>
            </a:r>
          </a:p>
        </p:txBody>
      </p:sp>
      <p:sp>
        <p:nvSpPr>
          <p:cNvPr id="3" name="Content Placeholder 2">
            <a:extLst>
              <a:ext uri="{FF2B5EF4-FFF2-40B4-BE49-F238E27FC236}">
                <a16:creationId xmlns:a16="http://schemas.microsoft.com/office/drawing/2014/main" id="{3E3B103C-2604-BC48-84B7-91C36885D2AD}"/>
              </a:ext>
            </a:extLst>
          </p:cNvPr>
          <p:cNvSpPr>
            <a:spLocks noGrp="1"/>
          </p:cNvSpPr>
          <p:nvPr>
            <p:ph idx="1"/>
          </p:nvPr>
        </p:nvSpPr>
        <p:spPr>
          <a:xfrm>
            <a:off x="838200" y="1513107"/>
            <a:ext cx="10515600" cy="5344893"/>
          </a:xfrm>
        </p:spPr>
        <p:txBody>
          <a:bodyPr>
            <a:normAutofit/>
          </a:bodyPr>
          <a:lstStyle/>
          <a:p>
            <a:r>
              <a:rPr lang="en-US" sz="2000" dirty="0"/>
              <a:t>Staging tables</a:t>
            </a:r>
          </a:p>
          <a:p>
            <a:pPr marL="0" indent="0">
              <a:buNone/>
            </a:pPr>
            <a:r>
              <a:rPr lang="en-GB" sz="1400" dirty="0"/>
              <a:t>Temporary tables that are used to stage the data for </a:t>
            </a:r>
            <a:r>
              <a:rPr lang="en-GB" sz="1400" u="sng" dirty="0"/>
              <a:t>temporary</a:t>
            </a:r>
            <a:r>
              <a:rPr lang="en-GB" sz="1400" dirty="0"/>
              <a:t> purpose just before loading it to the target table from the Source Table.</a:t>
            </a:r>
          </a:p>
          <a:p>
            <a:pPr marL="0" indent="0">
              <a:buNone/>
            </a:pPr>
            <a:r>
              <a:rPr lang="en-GB" sz="1400" dirty="0"/>
              <a:t>e.g. loading data to a staging table with </a:t>
            </a:r>
            <a:r>
              <a:rPr lang="en-GB" sz="1400" b="1" dirty="0"/>
              <a:t>TEXTFILE</a:t>
            </a:r>
            <a:r>
              <a:rPr lang="en-GB" sz="1400" dirty="0"/>
              <a:t> format and the load these data to a table with </a:t>
            </a:r>
            <a:r>
              <a:rPr lang="en-GB" sz="1400" b="1" dirty="0"/>
              <a:t>ORC</a:t>
            </a:r>
            <a:r>
              <a:rPr lang="en-GB" sz="1400" dirty="0"/>
              <a:t> format.</a:t>
            </a:r>
            <a:endParaRPr lang="en-US" sz="1400" dirty="0"/>
          </a:p>
          <a:p>
            <a:r>
              <a:rPr lang="en-US" sz="2000" dirty="0"/>
              <a:t>Database location</a:t>
            </a:r>
          </a:p>
          <a:p>
            <a:pPr marL="0" indent="0">
              <a:buNone/>
            </a:pPr>
            <a:r>
              <a:rPr lang="en-US" sz="1400" dirty="0"/>
              <a:t>Define the </a:t>
            </a:r>
            <a:r>
              <a:rPr lang="en-US" sz="1400" u="sng" dirty="0"/>
              <a:t>HDFS path</a:t>
            </a:r>
            <a:r>
              <a:rPr lang="en-US" sz="1400" dirty="0"/>
              <a:t> in which the database will be created.</a:t>
            </a:r>
          </a:p>
          <a:p>
            <a:r>
              <a:rPr lang="en-GB" sz="2000" dirty="0"/>
              <a:t>CASE expressions </a:t>
            </a:r>
          </a:p>
          <a:p>
            <a:pPr marL="0" indent="0">
              <a:buNone/>
            </a:pPr>
            <a:r>
              <a:rPr lang="en-GB" sz="1400" dirty="0"/>
              <a:t>Allow you to implement </a:t>
            </a:r>
            <a:r>
              <a:rPr lang="en-GB" sz="1400" u="sng" dirty="0"/>
              <a:t>IF-THEN-ELSE logic </a:t>
            </a:r>
            <a:r>
              <a:rPr lang="en-GB" sz="1400" dirty="0"/>
              <a:t>in expressions (source: </a:t>
            </a:r>
            <a:r>
              <a:rPr lang="en-GB" sz="1400" dirty="0">
                <a:hlinkClick r:id="rId2"/>
              </a:rPr>
              <a:t>http://www.hplsql.org/</a:t>
            </a:r>
            <a:r>
              <a:rPr lang="en-GB" sz="1400" dirty="0"/>
              <a:t>)</a:t>
            </a:r>
          </a:p>
          <a:p>
            <a:pPr marL="0" indent="0">
              <a:buNone/>
            </a:pPr>
            <a:r>
              <a:rPr lang="en-GB" sz="1400" dirty="0"/>
              <a:t>e.g.  Create a column magnitude-group and based on earthquake magnitude assigned a specific value (Low, Average, High, Extreme).</a:t>
            </a:r>
            <a:endParaRPr lang="en-US" sz="1400" dirty="0"/>
          </a:p>
          <a:p>
            <a:r>
              <a:rPr lang="en-US" sz="2000" dirty="0"/>
              <a:t>User defined functions</a:t>
            </a:r>
          </a:p>
          <a:p>
            <a:pPr marL="0" indent="0">
              <a:buNone/>
            </a:pPr>
            <a:r>
              <a:rPr lang="en-GB" sz="1400" dirty="0"/>
              <a:t>Hive QL can be </a:t>
            </a:r>
            <a:r>
              <a:rPr lang="en-GB" sz="1400" u="sng" dirty="0"/>
              <a:t>extended</a:t>
            </a:r>
            <a:r>
              <a:rPr lang="en-GB" sz="1400" dirty="0"/>
              <a:t> with user code via user defined functions (UDFs)</a:t>
            </a:r>
          </a:p>
          <a:p>
            <a:pPr marL="0" indent="0">
              <a:buNone/>
            </a:pPr>
            <a:r>
              <a:rPr lang="en-US" sz="1400" dirty="0"/>
              <a:t>e.g. add function written in python in order to populate the seismograph wave link. The function is being used by Hive quires.</a:t>
            </a:r>
          </a:p>
          <a:p>
            <a:r>
              <a:rPr lang="en-US" sz="2000" dirty="0"/>
              <a:t>Hive configuration properties</a:t>
            </a:r>
          </a:p>
          <a:p>
            <a:pPr marL="0" indent="0">
              <a:buNone/>
            </a:pPr>
            <a:r>
              <a:rPr lang="en-GB" sz="1400" dirty="0"/>
              <a:t>A number of configuration variables in Hive can be used by the administrator to </a:t>
            </a:r>
            <a:r>
              <a:rPr lang="en-GB" sz="1400" u="sng" dirty="0"/>
              <a:t>change the behaviour</a:t>
            </a:r>
            <a:r>
              <a:rPr lang="en-GB" sz="1400" dirty="0"/>
              <a:t> for their installations and user sessions.</a:t>
            </a:r>
          </a:p>
          <a:p>
            <a:pPr marL="0" indent="0" algn="r">
              <a:buNone/>
            </a:pPr>
            <a:endParaRPr lang="en-US" sz="1400" dirty="0"/>
          </a:p>
          <a:p>
            <a:pPr marL="0" indent="0" algn="r">
              <a:buNone/>
            </a:pPr>
            <a:r>
              <a:rPr lang="en-US" sz="1400" dirty="0"/>
              <a:t>source: </a:t>
            </a:r>
            <a:r>
              <a:rPr lang="en-GB" sz="1400" dirty="0">
                <a:hlinkClick r:id="rId3"/>
              </a:rPr>
              <a:t>https://cwiki.apache.org/confluence/display/Hive/Home</a:t>
            </a:r>
            <a:endParaRPr lang="en-US" sz="1400" dirty="0"/>
          </a:p>
          <a:p>
            <a:pPr marL="0" indent="0">
              <a:buNone/>
            </a:pPr>
            <a:endParaRPr lang="en-US" sz="1400" dirty="0"/>
          </a:p>
          <a:p>
            <a:endParaRPr lang="en-US" dirty="0"/>
          </a:p>
        </p:txBody>
      </p:sp>
    </p:spTree>
    <p:extLst>
      <p:ext uri="{BB962C8B-B14F-4D97-AF65-F5344CB8AC3E}">
        <p14:creationId xmlns:p14="http://schemas.microsoft.com/office/powerpoint/2010/main" val="139899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6811-FEF6-1942-A5E3-E01327CA5C6B}"/>
              </a:ext>
            </a:extLst>
          </p:cNvPr>
          <p:cNvSpPr>
            <a:spLocks noGrp="1"/>
          </p:cNvSpPr>
          <p:nvPr>
            <p:ph type="title"/>
          </p:nvPr>
        </p:nvSpPr>
        <p:spPr/>
        <p:txBody>
          <a:bodyPr>
            <a:normAutofit/>
          </a:bodyPr>
          <a:lstStyle/>
          <a:p>
            <a:r>
              <a:rPr lang="en-US" sz="3200" dirty="0"/>
              <a:t>Performance example – before using Hive advanced features</a:t>
            </a:r>
          </a:p>
        </p:txBody>
      </p:sp>
      <p:sp>
        <p:nvSpPr>
          <p:cNvPr id="4" name="Content Placeholder 2">
            <a:extLst>
              <a:ext uri="{FF2B5EF4-FFF2-40B4-BE49-F238E27FC236}">
                <a16:creationId xmlns:a16="http://schemas.microsoft.com/office/drawing/2014/main" id="{C4BC748D-D56F-FC4F-98B5-094720B57DAD}"/>
              </a:ext>
            </a:extLst>
          </p:cNvPr>
          <p:cNvSpPr txBox="1">
            <a:spLocks/>
          </p:cNvSpPr>
          <p:nvPr/>
        </p:nvSpPr>
        <p:spPr>
          <a:xfrm>
            <a:off x="386644" y="1417122"/>
            <a:ext cx="6113419" cy="20118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a:p>
            <a:pPr marL="0" indent="0">
              <a:buFont typeface="Arial" panose="020B0604020202020204" pitchFamily="34" charset="0"/>
              <a:buNone/>
            </a:pPr>
            <a:r>
              <a:rPr lang="en-US" sz="1800" dirty="0"/>
              <a:t>SELECT id, time, day, magnitude, country, city, population, </a:t>
            </a:r>
            <a:r>
              <a:rPr lang="en-US" sz="1800" dirty="0" err="1"/>
              <a:t>city_distance</a:t>
            </a:r>
            <a:endParaRPr lang="en-US" sz="1800" dirty="0"/>
          </a:p>
          <a:p>
            <a:pPr marL="0" indent="0">
              <a:buFont typeface="Arial" panose="020B0604020202020204" pitchFamily="34" charset="0"/>
              <a:buNone/>
            </a:pPr>
            <a:r>
              <a:rPr lang="en-US" sz="1800" dirty="0"/>
              <a:t>FROM </a:t>
            </a:r>
            <a:r>
              <a:rPr lang="en-US" sz="1800" dirty="0" err="1"/>
              <a:t>earthquakes_distance_to_all_cities</a:t>
            </a:r>
            <a:endParaRPr lang="en-US" sz="1800" dirty="0"/>
          </a:p>
          <a:p>
            <a:pPr marL="0" indent="0">
              <a:buFont typeface="Arial" panose="020B0604020202020204" pitchFamily="34" charset="0"/>
              <a:buNone/>
            </a:pPr>
            <a:r>
              <a:rPr lang="en-US" sz="1800" dirty="0"/>
              <a:t>WHERE id='us10007sd4’ </a:t>
            </a:r>
          </a:p>
          <a:p>
            <a:pPr marL="0" indent="0">
              <a:buFont typeface="Arial" panose="020B0604020202020204" pitchFamily="34" charset="0"/>
              <a:buNone/>
            </a:pPr>
            <a:r>
              <a:rPr lang="en-US" sz="1800" dirty="0"/>
              <a:t>AND population is NOT NULL</a:t>
            </a:r>
          </a:p>
          <a:p>
            <a:pPr marL="0" indent="0">
              <a:buFont typeface="Arial" panose="020B0604020202020204" pitchFamily="34" charset="0"/>
              <a:buNone/>
            </a:pPr>
            <a:r>
              <a:rPr lang="en-US" sz="1800" dirty="0"/>
              <a:t>ORDER BY </a:t>
            </a:r>
            <a:r>
              <a:rPr lang="en-US" sz="1800" dirty="0" err="1"/>
              <a:t>city_distance</a:t>
            </a:r>
            <a:r>
              <a:rPr lang="en-US" sz="1800" dirty="0"/>
              <a:t>;</a:t>
            </a:r>
          </a:p>
        </p:txBody>
      </p:sp>
      <p:pic>
        <p:nvPicPr>
          <p:cNvPr id="5" name="Picture 4">
            <a:extLst>
              <a:ext uri="{FF2B5EF4-FFF2-40B4-BE49-F238E27FC236}">
                <a16:creationId xmlns:a16="http://schemas.microsoft.com/office/drawing/2014/main" id="{E2F925CF-9B58-904C-85AC-173ACF0DAE02}"/>
              </a:ext>
            </a:extLst>
          </p:cNvPr>
          <p:cNvPicPr>
            <a:picLocks noChangeAspect="1"/>
          </p:cNvPicPr>
          <p:nvPr/>
        </p:nvPicPr>
        <p:blipFill>
          <a:blip r:embed="rId2"/>
          <a:stretch>
            <a:fillRect/>
          </a:stretch>
        </p:blipFill>
        <p:spPr>
          <a:xfrm>
            <a:off x="4863175" y="3646794"/>
            <a:ext cx="6490625" cy="2698181"/>
          </a:xfrm>
          <a:prstGeom prst="rect">
            <a:avLst/>
          </a:prstGeom>
        </p:spPr>
      </p:pic>
      <p:sp>
        <p:nvSpPr>
          <p:cNvPr id="9" name="TextBox 8">
            <a:extLst>
              <a:ext uri="{FF2B5EF4-FFF2-40B4-BE49-F238E27FC236}">
                <a16:creationId xmlns:a16="http://schemas.microsoft.com/office/drawing/2014/main" id="{ACEB9874-A222-FA4C-A5A4-8381202C3A2E}"/>
              </a:ext>
            </a:extLst>
          </p:cNvPr>
          <p:cNvSpPr txBox="1"/>
          <p:nvPr/>
        </p:nvSpPr>
        <p:spPr>
          <a:xfrm>
            <a:off x="485422" y="5542844"/>
            <a:ext cx="3005310" cy="523220"/>
          </a:xfrm>
          <a:prstGeom prst="rect">
            <a:avLst/>
          </a:prstGeom>
          <a:noFill/>
        </p:spPr>
        <p:txBody>
          <a:bodyPr wrap="none" rtlCol="0">
            <a:spAutoFit/>
          </a:bodyPr>
          <a:lstStyle/>
          <a:p>
            <a:r>
              <a:rPr lang="en-US" sz="1400" b="1" dirty="0"/>
              <a:t>Took 10 minutes to run</a:t>
            </a:r>
          </a:p>
          <a:p>
            <a:r>
              <a:rPr lang="en-US" sz="1400" dirty="0"/>
              <a:t>in a VM with 8 cores and 16GB of RAM</a:t>
            </a:r>
          </a:p>
        </p:txBody>
      </p:sp>
    </p:spTree>
    <p:extLst>
      <p:ext uri="{BB962C8B-B14F-4D97-AF65-F5344CB8AC3E}">
        <p14:creationId xmlns:p14="http://schemas.microsoft.com/office/powerpoint/2010/main" val="567158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D4E5-F817-E940-993C-C0B156AA8DC7}"/>
              </a:ext>
            </a:extLst>
          </p:cNvPr>
          <p:cNvSpPr>
            <a:spLocks noGrp="1"/>
          </p:cNvSpPr>
          <p:nvPr>
            <p:ph type="title"/>
          </p:nvPr>
        </p:nvSpPr>
        <p:spPr/>
        <p:txBody>
          <a:bodyPr>
            <a:normAutofit/>
          </a:bodyPr>
          <a:lstStyle/>
          <a:p>
            <a:r>
              <a:rPr lang="en-US" sz="3200" dirty="0"/>
              <a:t>Performance example – after using Hive advanced features</a:t>
            </a:r>
          </a:p>
        </p:txBody>
      </p:sp>
      <p:sp>
        <p:nvSpPr>
          <p:cNvPr id="4" name="Content Placeholder 2">
            <a:extLst>
              <a:ext uri="{FF2B5EF4-FFF2-40B4-BE49-F238E27FC236}">
                <a16:creationId xmlns:a16="http://schemas.microsoft.com/office/drawing/2014/main" id="{E1326D93-CE31-5E49-9582-D7155160517F}"/>
              </a:ext>
            </a:extLst>
          </p:cNvPr>
          <p:cNvSpPr txBox="1">
            <a:spLocks/>
          </p:cNvSpPr>
          <p:nvPr/>
        </p:nvSpPr>
        <p:spPr>
          <a:xfrm>
            <a:off x="126999" y="1925616"/>
            <a:ext cx="9152468" cy="30067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SELECT </a:t>
            </a:r>
            <a:r>
              <a:rPr lang="en-US" sz="1800" dirty="0" err="1"/>
              <a:t>eq_id</a:t>
            </a:r>
            <a:r>
              <a:rPr lang="en-US" sz="1800" dirty="0"/>
              <a:t>, </a:t>
            </a:r>
            <a:r>
              <a:rPr lang="en-US" sz="1800" dirty="0" err="1"/>
              <a:t>eq_date_time</a:t>
            </a:r>
            <a:r>
              <a:rPr lang="en-US" sz="1800" dirty="0"/>
              <a:t>, </a:t>
            </a:r>
            <a:r>
              <a:rPr lang="en-US" sz="1800" dirty="0" err="1"/>
              <a:t>eq_magnitude</a:t>
            </a:r>
            <a:r>
              <a:rPr lang="en-US" sz="1800" dirty="0"/>
              <a:t>, </a:t>
            </a:r>
            <a:r>
              <a:rPr lang="en-US" sz="1800" dirty="0" err="1"/>
              <a:t>eq_place,eq_country</a:t>
            </a:r>
            <a:r>
              <a:rPr lang="en-US" sz="1800" dirty="0"/>
              <a:t>, </a:t>
            </a:r>
            <a:r>
              <a:rPr lang="en-US" sz="1800" dirty="0" err="1"/>
              <a:t>city_name</a:t>
            </a:r>
            <a:r>
              <a:rPr lang="en-US" sz="1800" dirty="0"/>
              <a:t>, </a:t>
            </a:r>
            <a:r>
              <a:rPr lang="en-US" sz="1800" dirty="0" err="1"/>
              <a:t>city_population</a:t>
            </a:r>
            <a:r>
              <a:rPr lang="en-US" sz="1800" dirty="0"/>
              <a:t>, </a:t>
            </a:r>
            <a:r>
              <a:rPr lang="en-US" sz="1800" dirty="0" err="1"/>
              <a:t>city_distance</a:t>
            </a:r>
            <a:endParaRPr lang="en-US" sz="1800" dirty="0"/>
          </a:p>
          <a:p>
            <a:pPr marL="0" indent="0">
              <a:buFont typeface="Arial" panose="020B0604020202020204" pitchFamily="34" charset="0"/>
              <a:buNone/>
            </a:pPr>
            <a:r>
              <a:rPr lang="en-US" sz="1800" dirty="0"/>
              <a:t>FROM </a:t>
            </a:r>
            <a:r>
              <a:rPr lang="en-US" sz="1800" dirty="0" err="1"/>
              <a:t>distance_to_cities</a:t>
            </a:r>
            <a:endParaRPr lang="en-US" sz="1800" dirty="0"/>
          </a:p>
          <a:p>
            <a:pPr marL="0" indent="0">
              <a:buFont typeface="Arial" panose="020B0604020202020204" pitchFamily="34" charset="0"/>
              <a:buNone/>
            </a:pPr>
            <a:r>
              <a:rPr lang="en-US" sz="1800" dirty="0"/>
              <a:t>WHERE </a:t>
            </a:r>
            <a:r>
              <a:rPr lang="en-US" sz="1800" dirty="0" err="1"/>
              <a:t>eq_id</a:t>
            </a:r>
            <a:r>
              <a:rPr lang="en-US" sz="1800" dirty="0"/>
              <a:t>='usp000hk46' </a:t>
            </a:r>
          </a:p>
          <a:p>
            <a:pPr marL="0" indent="0">
              <a:buFont typeface="Arial" panose="020B0604020202020204" pitchFamily="34" charset="0"/>
              <a:buNone/>
            </a:pPr>
            <a:r>
              <a:rPr lang="en-US" sz="1800" dirty="0"/>
              <a:t>AND </a:t>
            </a:r>
            <a:r>
              <a:rPr lang="en-US" sz="1800" dirty="0" err="1"/>
              <a:t>city_population</a:t>
            </a:r>
            <a:r>
              <a:rPr lang="en-US" sz="1800" dirty="0"/>
              <a:t> is NOT NULL</a:t>
            </a:r>
          </a:p>
          <a:p>
            <a:pPr marL="0" indent="0">
              <a:buFont typeface="Arial" panose="020B0604020202020204" pitchFamily="34" charset="0"/>
              <a:buNone/>
            </a:pPr>
            <a:r>
              <a:rPr lang="en-US" sz="1800" dirty="0"/>
              <a:t>ORDER BY </a:t>
            </a:r>
            <a:r>
              <a:rPr lang="en-US" sz="1800" dirty="0" err="1"/>
              <a:t>city_distance</a:t>
            </a:r>
            <a:r>
              <a:rPr lang="en-US" sz="1800" dirty="0"/>
              <a:t>;</a:t>
            </a:r>
          </a:p>
          <a:p>
            <a:pPr marL="0" indent="0">
              <a:buFont typeface="Arial" panose="020B0604020202020204" pitchFamily="34" charset="0"/>
              <a:buNone/>
            </a:pPr>
            <a:endParaRPr lang="en-US" sz="1400" dirty="0"/>
          </a:p>
          <a:p>
            <a:pPr marL="0" indent="0">
              <a:buNone/>
            </a:pPr>
            <a:r>
              <a:rPr lang="en-US" sz="1400" b="1" dirty="0"/>
              <a:t>Took 2 minutes to run</a:t>
            </a:r>
          </a:p>
          <a:p>
            <a:pPr marL="0" indent="0">
              <a:buNone/>
            </a:pPr>
            <a:r>
              <a:rPr lang="en-US" sz="1400" dirty="0"/>
              <a:t>in a my laptop with 4 cores and 8GB of RAM</a:t>
            </a:r>
          </a:p>
          <a:p>
            <a:pPr marL="0" indent="0">
              <a:buFont typeface="Arial" panose="020B0604020202020204" pitchFamily="34" charset="0"/>
              <a:buNone/>
            </a:pPr>
            <a:endParaRPr lang="en-US" sz="1400" dirty="0"/>
          </a:p>
        </p:txBody>
      </p:sp>
      <p:pic>
        <p:nvPicPr>
          <p:cNvPr id="5" name="Picture 4">
            <a:extLst>
              <a:ext uri="{FF2B5EF4-FFF2-40B4-BE49-F238E27FC236}">
                <a16:creationId xmlns:a16="http://schemas.microsoft.com/office/drawing/2014/main" id="{47B4D59A-897B-8C45-BA1A-A32DC4C9F673}"/>
              </a:ext>
            </a:extLst>
          </p:cNvPr>
          <p:cNvPicPr>
            <a:picLocks noChangeAspect="1"/>
          </p:cNvPicPr>
          <p:nvPr/>
        </p:nvPicPr>
        <p:blipFill>
          <a:blip r:embed="rId2"/>
          <a:stretch>
            <a:fillRect/>
          </a:stretch>
        </p:blipFill>
        <p:spPr>
          <a:xfrm>
            <a:off x="3480771" y="3788255"/>
            <a:ext cx="8584230" cy="2704620"/>
          </a:xfrm>
          <a:prstGeom prst="rect">
            <a:avLst/>
          </a:prstGeom>
        </p:spPr>
      </p:pic>
    </p:spTree>
    <p:extLst>
      <p:ext uri="{BB962C8B-B14F-4D97-AF65-F5344CB8AC3E}">
        <p14:creationId xmlns:p14="http://schemas.microsoft.com/office/powerpoint/2010/main" val="308173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B3FA-901E-024D-A2FB-2A4963DD575F}"/>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1239DE09-4109-504A-8A61-842B00AE389A}"/>
              </a:ext>
            </a:extLst>
          </p:cNvPr>
          <p:cNvSpPr>
            <a:spLocks noGrp="1"/>
          </p:cNvSpPr>
          <p:nvPr>
            <p:ph idx="1"/>
          </p:nvPr>
        </p:nvSpPr>
        <p:spPr>
          <a:xfrm>
            <a:off x="838200" y="1594884"/>
            <a:ext cx="10515600" cy="5263115"/>
          </a:xfrm>
        </p:spPr>
        <p:txBody>
          <a:bodyPr>
            <a:noAutofit/>
          </a:bodyPr>
          <a:lstStyle/>
          <a:p>
            <a:endParaRPr lang="en-US" sz="2000" dirty="0"/>
          </a:p>
          <a:p>
            <a:pPr marL="0" indent="0">
              <a:buNone/>
            </a:pPr>
            <a:r>
              <a:rPr lang="en-US" sz="2000" dirty="0"/>
              <a:t>Application demonstrations with input: years to download 2010, 2015 and magnitude over 5.</a:t>
            </a:r>
          </a:p>
          <a:p>
            <a:pPr marL="0" indent="0">
              <a:buNone/>
            </a:pPr>
            <a:r>
              <a:rPr lang="en-US" sz="2000" dirty="0"/>
              <a:t>We will present samples of:</a:t>
            </a:r>
          </a:p>
          <a:p>
            <a:r>
              <a:rPr lang="en-US" sz="2000" dirty="0"/>
              <a:t>Logs</a:t>
            </a:r>
          </a:p>
          <a:p>
            <a:r>
              <a:rPr lang="en-US" sz="2000" dirty="0"/>
              <a:t>HDFS structure</a:t>
            </a:r>
          </a:p>
          <a:p>
            <a:r>
              <a:rPr lang="en-US" sz="2000" dirty="0"/>
              <a:t>Hive </a:t>
            </a:r>
            <a:r>
              <a:rPr lang="en-US" sz="2000" dirty="0" err="1"/>
              <a:t>Metastore</a:t>
            </a:r>
            <a:endParaRPr lang="en-US" sz="2000" dirty="0"/>
          </a:p>
          <a:p>
            <a:r>
              <a:rPr lang="en-US" sz="2000" dirty="0"/>
              <a:t>Jyputer notebook - Results presentation</a:t>
            </a:r>
          </a:p>
          <a:p>
            <a:pPr marL="0" indent="0">
              <a:buNone/>
            </a:pPr>
            <a:endParaRPr lang="en-US" sz="2000" dirty="0"/>
          </a:p>
          <a:p>
            <a:pPr marL="0" indent="0">
              <a:buNone/>
            </a:pPr>
            <a:endParaRPr lang="en-US" sz="2000" dirty="0"/>
          </a:p>
          <a:p>
            <a:pPr marL="0" indent="0">
              <a:buNone/>
            </a:pPr>
            <a:r>
              <a:rPr lang="en-US" sz="1800" b="1" dirty="0"/>
              <a:t>The application took 2 hours and 15 minutes to complete</a:t>
            </a:r>
          </a:p>
          <a:p>
            <a:pPr marL="0" indent="0">
              <a:buNone/>
            </a:pPr>
            <a:r>
              <a:rPr lang="en-US" sz="1800" dirty="0"/>
              <a:t>In a machine with 4 cores and 8 GB of RAM</a:t>
            </a:r>
          </a:p>
        </p:txBody>
      </p:sp>
      <p:sp>
        <p:nvSpPr>
          <p:cNvPr id="4" name="TextBox 3">
            <a:extLst>
              <a:ext uri="{FF2B5EF4-FFF2-40B4-BE49-F238E27FC236}">
                <a16:creationId xmlns:a16="http://schemas.microsoft.com/office/drawing/2014/main" id="{72D50518-03A2-1B40-962E-59B1AE68F9F7}"/>
              </a:ext>
            </a:extLst>
          </p:cNvPr>
          <p:cNvSpPr txBox="1"/>
          <p:nvPr/>
        </p:nvSpPr>
        <p:spPr>
          <a:xfrm>
            <a:off x="3465689" y="410915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08783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7C51-0AB2-664B-A7A8-DC4DC2B6F999}"/>
              </a:ext>
            </a:extLst>
          </p:cNvPr>
          <p:cNvSpPr>
            <a:spLocks noGrp="1"/>
          </p:cNvSpPr>
          <p:nvPr>
            <p:ph type="title"/>
          </p:nvPr>
        </p:nvSpPr>
        <p:spPr/>
        <p:txBody>
          <a:bodyPr>
            <a:normAutofit/>
          </a:bodyPr>
          <a:lstStyle/>
          <a:p>
            <a:r>
              <a:rPr lang="en-US" sz="3200" dirty="0"/>
              <a:t>Log samples – Part A</a:t>
            </a:r>
          </a:p>
        </p:txBody>
      </p:sp>
      <p:pic>
        <p:nvPicPr>
          <p:cNvPr id="5" name="Picture 4">
            <a:extLst>
              <a:ext uri="{FF2B5EF4-FFF2-40B4-BE49-F238E27FC236}">
                <a16:creationId xmlns:a16="http://schemas.microsoft.com/office/drawing/2014/main" id="{0E4904A9-EBF0-FF42-B510-999DFC3726AF}"/>
              </a:ext>
            </a:extLst>
          </p:cNvPr>
          <p:cNvPicPr>
            <a:picLocks noChangeAspect="1"/>
          </p:cNvPicPr>
          <p:nvPr/>
        </p:nvPicPr>
        <p:blipFill>
          <a:blip r:embed="rId2"/>
          <a:stretch>
            <a:fillRect/>
          </a:stretch>
        </p:blipFill>
        <p:spPr>
          <a:xfrm>
            <a:off x="67734" y="1431868"/>
            <a:ext cx="7473244" cy="1451903"/>
          </a:xfrm>
          <a:prstGeom prst="rect">
            <a:avLst/>
          </a:prstGeom>
        </p:spPr>
      </p:pic>
      <p:sp>
        <p:nvSpPr>
          <p:cNvPr id="10" name="TextBox 9">
            <a:extLst>
              <a:ext uri="{FF2B5EF4-FFF2-40B4-BE49-F238E27FC236}">
                <a16:creationId xmlns:a16="http://schemas.microsoft.com/office/drawing/2014/main" id="{740AB4E8-F129-7B4D-B9F3-E6678FB36FC0}"/>
              </a:ext>
            </a:extLst>
          </p:cNvPr>
          <p:cNvSpPr txBox="1"/>
          <p:nvPr/>
        </p:nvSpPr>
        <p:spPr>
          <a:xfrm>
            <a:off x="1848235" y="2883771"/>
            <a:ext cx="2249334" cy="276999"/>
          </a:xfrm>
          <a:prstGeom prst="rect">
            <a:avLst/>
          </a:prstGeom>
          <a:noFill/>
        </p:spPr>
        <p:txBody>
          <a:bodyPr wrap="none" rtlCol="0">
            <a:spAutoFit/>
          </a:bodyPr>
          <a:lstStyle/>
          <a:p>
            <a:r>
              <a:rPr lang="en-US" sz="1200" dirty="0"/>
              <a:t>Orchestration component log file</a:t>
            </a:r>
          </a:p>
        </p:txBody>
      </p:sp>
      <p:sp>
        <p:nvSpPr>
          <p:cNvPr id="11" name="Oval 10">
            <a:extLst>
              <a:ext uri="{FF2B5EF4-FFF2-40B4-BE49-F238E27FC236}">
                <a16:creationId xmlns:a16="http://schemas.microsoft.com/office/drawing/2014/main" id="{1A1CB38F-6BC3-3244-AD16-3B481FAA38E6}"/>
              </a:ext>
            </a:extLst>
          </p:cNvPr>
          <p:cNvSpPr/>
          <p:nvPr/>
        </p:nvSpPr>
        <p:spPr>
          <a:xfrm>
            <a:off x="1537541" y="2911660"/>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2" name="TextBox 11">
            <a:extLst>
              <a:ext uri="{FF2B5EF4-FFF2-40B4-BE49-F238E27FC236}">
                <a16:creationId xmlns:a16="http://schemas.microsoft.com/office/drawing/2014/main" id="{107E127C-3334-7845-BD58-9835039F9FEF}"/>
              </a:ext>
            </a:extLst>
          </p:cNvPr>
          <p:cNvSpPr txBox="1"/>
          <p:nvPr/>
        </p:nvSpPr>
        <p:spPr>
          <a:xfrm>
            <a:off x="7874762" y="4653406"/>
            <a:ext cx="2504916" cy="276999"/>
          </a:xfrm>
          <a:prstGeom prst="rect">
            <a:avLst/>
          </a:prstGeom>
          <a:noFill/>
        </p:spPr>
        <p:txBody>
          <a:bodyPr wrap="none" rtlCol="0">
            <a:spAutoFit/>
          </a:bodyPr>
          <a:lstStyle/>
          <a:p>
            <a:r>
              <a:rPr lang="en-US" sz="1200" dirty="0"/>
              <a:t>Download-history component log file</a:t>
            </a:r>
          </a:p>
        </p:txBody>
      </p:sp>
      <p:sp>
        <p:nvSpPr>
          <p:cNvPr id="13" name="Oval 12">
            <a:extLst>
              <a:ext uri="{FF2B5EF4-FFF2-40B4-BE49-F238E27FC236}">
                <a16:creationId xmlns:a16="http://schemas.microsoft.com/office/drawing/2014/main" id="{660F5C1E-E128-FA40-9291-4D58B4E75914}"/>
              </a:ext>
            </a:extLst>
          </p:cNvPr>
          <p:cNvSpPr/>
          <p:nvPr/>
        </p:nvSpPr>
        <p:spPr>
          <a:xfrm>
            <a:off x="7566322" y="4665906"/>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4" name="TextBox 13">
            <a:extLst>
              <a:ext uri="{FF2B5EF4-FFF2-40B4-BE49-F238E27FC236}">
                <a16:creationId xmlns:a16="http://schemas.microsoft.com/office/drawing/2014/main" id="{3648A84A-6762-E14C-8A88-984C0223C2CA}"/>
              </a:ext>
            </a:extLst>
          </p:cNvPr>
          <p:cNvSpPr txBox="1"/>
          <p:nvPr/>
        </p:nvSpPr>
        <p:spPr>
          <a:xfrm>
            <a:off x="1633746" y="5795654"/>
            <a:ext cx="2459969" cy="276999"/>
          </a:xfrm>
          <a:prstGeom prst="rect">
            <a:avLst/>
          </a:prstGeom>
          <a:noFill/>
        </p:spPr>
        <p:txBody>
          <a:bodyPr wrap="none" rtlCol="0">
            <a:spAutoFit/>
          </a:bodyPr>
          <a:lstStyle/>
          <a:p>
            <a:r>
              <a:rPr lang="en-US" sz="1200" dirty="0"/>
              <a:t>hive-ETL-pipeline component log file</a:t>
            </a:r>
          </a:p>
        </p:txBody>
      </p:sp>
      <p:sp>
        <p:nvSpPr>
          <p:cNvPr id="15" name="Oval 14">
            <a:extLst>
              <a:ext uri="{FF2B5EF4-FFF2-40B4-BE49-F238E27FC236}">
                <a16:creationId xmlns:a16="http://schemas.microsoft.com/office/drawing/2014/main" id="{9E424FBD-B5BF-6344-934D-2F8D01BA9239}"/>
              </a:ext>
            </a:extLst>
          </p:cNvPr>
          <p:cNvSpPr/>
          <p:nvPr/>
        </p:nvSpPr>
        <p:spPr>
          <a:xfrm>
            <a:off x="1336972" y="5808154"/>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 name="Picture 16">
            <a:extLst>
              <a:ext uri="{FF2B5EF4-FFF2-40B4-BE49-F238E27FC236}">
                <a16:creationId xmlns:a16="http://schemas.microsoft.com/office/drawing/2014/main" id="{F50D6EB8-E1F8-074E-A0A4-E521FCC9FE3A}"/>
              </a:ext>
            </a:extLst>
          </p:cNvPr>
          <p:cNvPicPr>
            <a:picLocks noChangeAspect="1"/>
          </p:cNvPicPr>
          <p:nvPr/>
        </p:nvPicPr>
        <p:blipFill>
          <a:blip r:embed="rId3"/>
          <a:stretch>
            <a:fillRect/>
          </a:stretch>
        </p:blipFill>
        <p:spPr>
          <a:xfrm>
            <a:off x="69984" y="3375416"/>
            <a:ext cx="6908800" cy="2358939"/>
          </a:xfrm>
          <a:prstGeom prst="rect">
            <a:avLst/>
          </a:prstGeom>
        </p:spPr>
      </p:pic>
      <p:pic>
        <p:nvPicPr>
          <p:cNvPr id="7" name="Picture 6">
            <a:extLst>
              <a:ext uri="{FF2B5EF4-FFF2-40B4-BE49-F238E27FC236}">
                <a16:creationId xmlns:a16="http://schemas.microsoft.com/office/drawing/2014/main" id="{9EF0B6AC-B545-0C41-A1CD-3A22C959BCA7}"/>
              </a:ext>
            </a:extLst>
          </p:cNvPr>
          <p:cNvPicPr>
            <a:picLocks noChangeAspect="1"/>
          </p:cNvPicPr>
          <p:nvPr/>
        </p:nvPicPr>
        <p:blipFill>
          <a:blip r:embed="rId4"/>
          <a:stretch>
            <a:fillRect/>
          </a:stretch>
        </p:blipFill>
        <p:spPr>
          <a:xfrm>
            <a:off x="6096000" y="2604429"/>
            <a:ext cx="5776383" cy="1967053"/>
          </a:xfrm>
          <a:prstGeom prst="rect">
            <a:avLst/>
          </a:prstGeom>
        </p:spPr>
      </p:pic>
      <p:sp>
        <p:nvSpPr>
          <p:cNvPr id="18" name="TextBox 17">
            <a:extLst>
              <a:ext uri="{FF2B5EF4-FFF2-40B4-BE49-F238E27FC236}">
                <a16:creationId xmlns:a16="http://schemas.microsoft.com/office/drawing/2014/main" id="{5DDCECEA-4E09-E24B-A60F-AD45BA5A53C5}"/>
              </a:ext>
            </a:extLst>
          </p:cNvPr>
          <p:cNvSpPr txBox="1"/>
          <p:nvPr/>
        </p:nvSpPr>
        <p:spPr>
          <a:xfrm>
            <a:off x="8597252" y="1298290"/>
            <a:ext cx="2798395" cy="954107"/>
          </a:xfrm>
          <a:prstGeom prst="rect">
            <a:avLst/>
          </a:prstGeom>
          <a:noFill/>
          <a:ln>
            <a:solidFill>
              <a:schemeClr val="accent1"/>
            </a:solidFill>
          </a:ln>
        </p:spPr>
        <p:txBody>
          <a:bodyPr wrap="none" rtlCol="0">
            <a:spAutoFit/>
          </a:bodyPr>
          <a:lstStyle/>
          <a:p>
            <a:r>
              <a:rPr lang="en-US" sz="1400" dirty="0"/>
              <a:t>Demo execution with input:</a:t>
            </a:r>
          </a:p>
          <a:p>
            <a:r>
              <a:rPr lang="en-US" sz="1400" dirty="0"/>
              <a:t>hdfs-path = /app</a:t>
            </a:r>
          </a:p>
          <a:p>
            <a:r>
              <a:rPr lang="en-US" sz="1400" dirty="0"/>
              <a:t>download-list-of-years = 2015, 2010</a:t>
            </a:r>
          </a:p>
          <a:p>
            <a:r>
              <a:rPr lang="en-US" sz="1400" dirty="0"/>
              <a:t>download-magnitude-over = 5</a:t>
            </a:r>
          </a:p>
        </p:txBody>
      </p:sp>
      <p:sp>
        <p:nvSpPr>
          <p:cNvPr id="26" name="TextBox 25">
            <a:extLst>
              <a:ext uri="{FF2B5EF4-FFF2-40B4-BE49-F238E27FC236}">
                <a16:creationId xmlns:a16="http://schemas.microsoft.com/office/drawing/2014/main" id="{66B5EEC1-C6E1-0448-B6EB-452670021400}"/>
              </a:ext>
            </a:extLst>
          </p:cNvPr>
          <p:cNvSpPr txBox="1"/>
          <p:nvPr/>
        </p:nvSpPr>
        <p:spPr>
          <a:xfrm>
            <a:off x="609261" y="1958887"/>
            <a:ext cx="829073" cy="215444"/>
          </a:xfrm>
          <a:prstGeom prst="rect">
            <a:avLst/>
          </a:prstGeom>
          <a:solidFill>
            <a:schemeClr val="bg1"/>
          </a:solidFill>
        </p:spPr>
        <p:txBody>
          <a:bodyPr wrap="none" rtlCol="0">
            <a:spAutoFit/>
          </a:bodyPr>
          <a:lstStyle/>
          <a:p>
            <a:r>
              <a:rPr lang="en-US" sz="800" b="1" dirty="0">
                <a:solidFill>
                  <a:schemeClr val="accent1">
                    <a:lumMod val="75000"/>
                  </a:schemeClr>
                </a:solidFill>
              </a:rPr>
              <a:t>passing control</a:t>
            </a:r>
          </a:p>
        </p:txBody>
      </p:sp>
      <p:sp>
        <p:nvSpPr>
          <p:cNvPr id="27" name="TextBox 26">
            <a:extLst>
              <a:ext uri="{FF2B5EF4-FFF2-40B4-BE49-F238E27FC236}">
                <a16:creationId xmlns:a16="http://schemas.microsoft.com/office/drawing/2014/main" id="{20365AD4-B9DD-B348-AC04-2294F98F1749}"/>
              </a:ext>
            </a:extLst>
          </p:cNvPr>
          <p:cNvSpPr txBox="1"/>
          <p:nvPr/>
        </p:nvSpPr>
        <p:spPr>
          <a:xfrm>
            <a:off x="597972" y="2338655"/>
            <a:ext cx="829073" cy="215444"/>
          </a:xfrm>
          <a:prstGeom prst="rect">
            <a:avLst/>
          </a:prstGeom>
          <a:solidFill>
            <a:schemeClr val="bg1"/>
          </a:solidFill>
        </p:spPr>
        <p:txBody>
          <a:bodyPr wrap="none" rtlCol="0">
            <a:spAutoFit/>
          </a:bodyPr>
          <a:lstStyle/>
          <a:p>
            <a:r>
              <a:rPr lang="en-US" sz="800" b="1" dirty="0">
                <a:solidFill>
                  <a:schemeClr val="accent1">
                    <a:lumMod val="75000"/>
                  </a:schemeClr>
                </a:solidFill>
              </a:rPr>
              <a:t>passing control</a:t>
            </a:r>
          </a:p>
        </p:txBody>
      </p:sp>
      <p:cxnSp>
        <p:nvCxnSpPr>
          <p:cNvPr id="25" name="Straight Arrow Connector 24">
            <a:extLst>
              <a:ext uri="{FF2B5EF4-FFF2-40B4-BE49-F238E27FC236}">
                <a16:creationId xmlns:a16="http://schemas.microsoft.com/office/drawing/2014/main" id="{E896EB35-481C-3042-8E06-1C55A132D2FA}"/>
              </a:ext>
            </a:extLst>
          </p:cNvPr>
          <p:cNvCxnSpPr>
            <a:cxnSpLocks/>
          </p:cNvCxnSpPr>
          <p:nvPr/>
        </p:nvCxnSpPr>
        <p:spPr>
          <a:xfrm flipV="1">
            <a:off x="1359741" y="2446882"/>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455828A-8A27-8647-BCEE-E880EC6358FF}"/>
              </a:ext>
            </a:extLst>
          </p:cNvPr>
          <p:cNvSpPr txBox="1"/>
          <p:nvPr/>
        </p:nvSpPr>
        <p:spPr>
          <a:xfrm>
            <a:off x="6636111" y="2852306"/>
            <a:ext cx="790601" cy="215444"/>
          </a:xfrm>
          <a:prstGeom prst="rect">
            <a:avLst/>
          </a:prstGeom>
          <a:solidFill>
            <a:schemeClr val="bg1"/>
          </a:solidFill>
        </p:spPr>
        <p:txBody>
          <a:bodyPr wrap="none" rtlCol="0">
            <a:spAutoFit/>
          </a:bodyPr>
          <a:lstStyle/>
          <a:p>
            <a:r>
              <a:rPr lang="en-US" sz="800" b="1" dirty="0">
                <a:solidFill>
                  <a:schemeClr val="accent1">
                    <a:lumMod val="75000"/>
                  </a:schemeClr>
                </a:solidFill>
              </a:rPr>
              <a:t>Error handling</a:t>
            </a:r>
          </a:p>
        </p:txBody>
      </p:sp>
      <p:sp>
        <p:nvSpPr>
          <p:cNvPr id="32" name="TextBox 31">
            <a:extLst>
              <a:ext uri="{FF2B5EF4-FFF2-40B4-BE49-F238E27FC236}">
                <a16:creationId xmlns:a16="http://schemas.microsoft.com/office/drawing/2014/main" id="{2761195B-8746-D940-B0B5-D171C1C2F30E}"/>
              </a:ext>
            </a:extLst>
          </p:cNvPr>
          <p:cNvSpPr txBox="1"/>
          <p:nvPr/>
        </p:nvSpPr>
        <p:spPr>
          <a:xfrm>
            <a:off x="6678534" y="3081028"/>
            <a:ext cx="859531" cy="215444"/>
          </a:xfrm>
          <a:prstGeom prst="rect">
            <a:avLst/>
          </a:prstGeom>
          <a:solidFill>
            <a:schemeClr val="bg1"/>
          </a:solidFill>
        </p:spPr>
        <p:txBody>
          <a:bodyPr wrap="none" rtlCol="0">
            <a:spAutoFit/>
          </a:bodyPr>
          <a:lstStyle/>
          <a:p>
            <a:r>
              <a:rPr lang="en-US" sz="800" b="1" dirty="0">
                <a:solidFill>
                  <a:schemeClr val="accent1">
                    <a:lumMod val="75000"/>
                  </a:schemeClr>
                </a:solidFill>
              </a:rPr>
              <a:t>Input validation</a:t>
            </a:r>
          </a:p>
        </p:txBody>
      </p:sp>
      <p:sp>
        <p:nvSpPr>
          <p:cNvPr id="31" name="Left Brace 30">
            <a:extLst>
              <a:ext uri="{FF2B5EF4-FFF2-40B4-BE49-F238E27FC236}">
                <a16:creationId xmlns:a16="http://schemas.microsoft.com/office/drawing/2014/main" id="{7B2B6AEA-DB81-A840-8280-A309CFC778D2}"/>
              </a:ext>
            </a:extLst>
          </p:cNvPr>
          <p:cNvSpPr/>
          <p:nvPr/>
        </p:nvSpPr>
        <p:spPr>
          <a:xfrm>
            <a:off x="7495259" y="3025699"/>
            <a:ext cx="45719" cy="32033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9ED1AFB-D13F-D241-BC5B-7285EB0AF8CA}"/>
              </a:ext>
            </a:extLst>
          </p:cNvPr>
          <p:cNvSpPr txBox="1"/>
          <p:nvPr/>
        </p:nvSpPr>
        <p:spPr>
          <a:xfrm>
            <a:off x="6913307" y="3713570"/>
            <a:ext cx="635110" cy="215444"/>
          </a:xfrm>
          <a:prstGeom prst="rect">
            <a:avLst/>
          </a:prstGeom>
          <a:solidFill>
            <a:schemeClr val="bg1"/>
          </a:solidFill>
        </p:spPr>
        <p:txBody>
          <a:bodyPr wrap="none" rtlCol="0">
            <a:spAutoFit/>
          </a:bodyPr>
          <a:lstStyle/>
          <a:p>
            <a:r>
              <a:rPr lang="en-US" sz="800" b="1" dirty="0">
                <a:solidFill>
                  <a:schemeClr val="accent1">
                    <a:lumMod val="75000"/>
                  </a:schemeClr>
                </a:solidFill>
              </a:rPr>
              <a:t>DB actions</a:t>
            </a:r>
          </a:p>
        </p:txBody>
      </p:sp>
      <p:sp>
        <p:nvSpPr>
          <p:cNvPr id="34" name="Left Brace 33">
            <a:extLst>
              <a:ext uri="{FF2B5EF4-FFF2-40B4-BE49-F238E27FC236}">
                <a16:creationId xmlns:a16="http://schemas.microsoft.com/office/drawing/2014/main" id="{A733C0C1-1349-4E40-AC3B-7150AB804097}"/>
              </a:ext>
            </a:extLst>
          </p:cNvPr>
          <p:cNvSpPr/>
          <p:nvPr/>
        </p:nvSpPr>
        <p:spPr>
          <a:xfrm>
            <a:off x="7495259" y="3694078"/>
            <a:ext cx="45719" cy="26161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DCBEB71A-8478-3B44-A8DE-B34ED3B54018}"/>
              </a:ext>
            </a:extLst>
          </p:cNvPr>
          <p:cNvSpPr txBox="1"/>
          <p:nvPr/>
        </p:nvSpPr>
        <p:spPr>
          <a:xfrm>
            <a:off x="6603352" y="4189906"/>
            <a:ext cx="938077" cy="215444"/>
          </a:xfrm>
          <a:prstGeom prst="rect">
            <a:avLst/>
          </a:prstGeom>
          <a:solidFill>
            <a:schemeClr val="bg1"/>
          </a:solidFill>
        </p:spPr>
        <p:txBody>
          <a:bodyPr wrap="none" rtlCol="0">
            <a:spAutoFit/>
          </a:bodyPr>
          <a:lstStyle/>
          <a:p>
            <a:r>
              <a:rPr lang="en-US" sz="800" b="1" dirty="0">
                <a:solidFill>
                  <a:schemeClr val="accent1">
                    <a:lumMod val="75000"/>
                  </a:schemeClr>
                </a:solidFill>
              </a:rPr>
              <a:t>Acquisition phase</a:t>
            </a:r>
          </a:p>
        </p:txBody>
      </p:sp>
      <p:sp>
        <p:nvSpPr>
          <p:cNvPr id="36" name="Left Brace 35">
            <a:extLst>
              <a:ext uri="{FF2B5EF4-FFF2-40B4-BE49-F238E27FC236}">
                <a16:creationId xmlns:a16="http://schemas.microsoft.com/office/drawing/2014/main" id="{4D0EF938-A5E1-B743-BD1D-7C5DF5B20E36}"/>
              </a:ext>
            </a:extLst>
          </p:cNvPr>
          <p:cNvSpPr/>
          <p:nvPr/>
        </p:nvSpPr>
        <p:spPr>
          <a:xfrm>
            <a:off x="7495259" y="3980090"/>
            <a:ext cx="45719" cy="62115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F83A3604-7E35-5F45-9625-84B78F2ED21D}"/>
              </a:ext>
            </a:extLst>
          </p:cNvPr>
          <p:cNvSpPr txBox="1"/>
          <p:nvPr/>
        </p:nvSpPr>
        <p:spPr>
          <a:xfrm>
            <a:off x="565601" y="3598547"/>
            <a:ext cx="859531" cy="215444"/>
          </a:xfrm>
          <a:prstGeom prst="rect">
            <a:avLst/>
          </a:prstGeom>
          <a:solidFill>
            <a:schemeClr val="bg1"/>
          </a:solidFill>
        </p:spPr>
        <p:txBody>
          <a:bodyPr wrap="none" rtlCol="0">
            <a:spAutoFit/>
          </a:bodyPr>
          <a:lstStyle/>
          <a:p>
            <a:r>
              <a:rPr lang="en-US" sz="800" b="1" dirty="0">
                <a:solidFill>
                  <a:schemeClr val="accent1">
                    <a:lumMod val="75000"/>
                  </a:schemeClr>
                </a:solidFill>
              </a:rPr>
              <a:t>Input validation</a:t>
            </a:r>
          </a:p>
        </p:txBody>
      </p:sp>
      <p:sp>
        <p:nvSpPr>
          <p:cNvPr id="40" name="Left Brace 39">
            <a:extLst>
              <a:ext uri="{FF2B5EF4-FFF2-40B4-BE49-F238E27FC236}">
                <a16:creationId xmlns:a16="http://schemas.microsoft.com/office/drawing/2014/main" id="{F501CEAB-50C9-1848-938E-2FE248B2E6D8}"/>
              </a:ext>
            </a:extLst>
          </p:cNvPr>
          <p:cNvSpPr/>
          <p:nvPr/>
        </p:nvSpPr>
        <p:spPr>
          <a:xfrm>
            <a:off x="1359741" y="3640941"/>
            <a:ext cx="45719" cy="14256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3F2B0E4D-F601-BF45-8F54-8CB75690965E}"/>
              </a:ext>
            </a:extLst>
          </p:cNvPr>
          <p:cNvSpPr txBox="1"/>
          <p:nvPr/>
        </p:nvSpPr>
        <p:spPr>
          <a:xfrm>
            <a:off x="751502" y="4112078"/>
            <a:ext cx="635110" cy="215444"/>
          </a:xfrm>
          <a:prstGeom prst="rect">
            <a:avLst/>
          </a:prstGeom>
          <a:solidFill>
            <a:schemeClr val="bg1"/>
          </a:solidFill>
        </p:spPr>
        <p:txBody>
          <a:bodyPr wrap="none" rtlCol="0">
            <a:spAutoFit/>
          </a:bodyPr>
          <a:lstStyle/>
          <a:p>
            <a:r>
              <a:rPr lang="en-US" sz="800" b="1" dirty="0">
                <a:solidFill>
                  <a:schemeClr val="accent1">
                    <a:lumMod val="75000"/>
                  </a:schemeClr>
                </a:solidFill>
              </a:rPr>
              <a:t>DB actions</a:t>
            </a:r>
          </a:p>
        </p:txBody>
      </p:sp>
      <p:sp>
        <p:nvSpPr>
          <p:cNvPr id="42" name="Left Brace 41">
            <a:extLst>
              <a:ext uri="{FF2B5EF4-FFF2-40B4-BE49-F238E27FC236}">
                <a16:creationId xmlns:a16="http://schemas.microsoft.com/office/drawing/2014/main" id="{1A297BBB-64CA-B94A-AE5E-954FD6A2ADF5}"/>
              </a:ext>
            </a:extLst>
          </p:cNvPr>
          <p:cNvSpPr/>
          <p:nvPr/>
        </p:nvSpPr>
        <p:spPr>
          <a:xfrm>
            <a:off x="1359741" y="4083539"/>
            <a:ext cx="45719" cy="24398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1E646FBE-203C-3248-A370-2E2FC3C61B01}"/>
              </a:ext>
            </a:extLst>
          </p:cNvPr>
          <p:cNvSpPr txBox="1"/>
          <p:nvPr/>
        </p:nvSpPr>
        <p:spPr>
          <a:xfrm>
            <a:off x="163031" y="4782570"/>
            <a:ext cx="1268296" cy="338554"/>
          </a:xfrm>
          <a:prstGeom prst="rect">
            <a:avLst/>
          </a:prstGeom>
          <a:solidFill>
            <a:schemeClr val="bg1"/>
          </a:solidFill>
        </p:spPr>
        <p:txBody>
          <a:bodyPr wrap="none" rtlCol="0">
            <a:spAutoFit/>
          </a:bodyPr>
          <a:lstStyle/>
          <a:p>
            <a:pPr algn="r"/>
            <a:r>
              <a:rPr lang="en-US" sz="800" b="1" dirty="0">
                <a:solidFill>
                  <a:schemeClr val="accent1">
                    <a:lumMod val="75000"/>
                  </a:schemeClr>
                </a:solidFill>
              </a:rPr>
              <a:t>Interacting with Hive</a:t>
            </a:r>
          </a:p>
          <a:p>
            <a:pPr algn="r"/>
            <a:r>
              <a:rPr lang="en-US" sz="800" b="1" dirty="0">
                <a:solidFill>
                  <a:schemeClr val="accent1">
                    <a:lumMod val="75000"/>
                  </a:schemeClr>
                </a:solidFill>
              </a:rPr>
              <a:t>and capturing the output </a:t>
            </a:r>
          </a:p>
        </p:txBody>
      </p:sp>
      <p:sp>
        <p:nvSpPr>
          <p:cNvPr id="44" name="Left Brace 43">
            <a:extLst>
              <a:ext uri="{FF2B5EF4-FFF2-40B4-BE49-F238E27FC236}">
                <a16:creationId xmlns:a16="http://schemas.microsoft.com/office/drawing/2014/main" id="{1BF9BD3E-C58E-C447-A0D4-8588AF03BECD}"/>
              </a:ext>
            </a:extLst>
          </p:cNvPr>
          <p:cNvSpPr/>
          <p:nvPr/>
        </p:nvSpPr>
        <p:spPr>
          <a:xfrm>
            <a:off x="1359741" y="4369552"/>
            <a:ext cx="45719" cy="118457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06450CAA-1353-E544-8E85-C5DF985C86B9}"/>
              </a:ext>
            </a:extLst>
          </p:cNvPr>
          <p:cNvSpPr txBox="1"/>
          <p:nvPr/>
        </p:nvSpPr>
        <p:spPr>
          <a:xfrm>
            <a:off x="571317" y="1661011"/>
            <a:ext cx="859530" cy="338554"/>
          </a:xfrm>
          <a:prstGeom prst="rect">
            <a:avLst/>
          </a:prstGeom>
          <a:solidFill>
            <a:schemeClr val="bg1"/>
          </a:solidFill>
        </p:spPr>
        <p:txBody>
          <a:bodyPr wrap="none" rtlCol="0">
            <a:spAutoFit/>
          </a:bodyPr>
          <a:lstStyle/>
          <a:p>
            <a:pPr algn="r"/>
            <a:r>
              <a:rPr lang="en-US" sz="800" b="1" dirty="0">
                <a:solidFill>
                  <a:schemeClr val="accent1">
                    <a:lumMod val="75000"/>
                  </a:schemeClr>
                </a:solidFill>
              </a:rPr>
              <a:t>Error handling</a:t>
            </a:r>
          </a:p>
          <a:p>
            <a:pPr algn="r"/>
            <a:r>
              <a:rPr lang="en-US" sz="800" b="1" dirty="0">
                <a:solidFill>
                  <a:schemeClr val="accent1">
                    <a:lumMod val="75000"/>
                  </a:schemeClr>
                </a:solidFill>
              </a:rPr>
              <a:t>Input validation</a:t>
            </a:r>
          </a:p>
        </p:txBody>
      </p:sp>
      <p:cxnSp>
        <p:nvCxnSpPr>
          <p:cNvPr id="54" name="Straight Arrow Connector 53">
            <a:extLst>
              <a:ext uri="{FF2B5EF4-FFF2-40B4-BE49-F238E27FC236}">
                <a16:creationId xmlns:a16="http://schemas.microsoft.com/office/drawing/2014/main" id="{A470AA1A-8B47-B643-A4EB-AAECACABA132}"/>
              </a:ext>
            </a:extLst>
          </p:cNvPr>
          <p:cNvCxnSpPr>
            <a:cxnSpLocks/>
          </p:cNvCxnSpPr>
          <p:nvPr/>
        </p:nvCxnSpPr>
        <p:spPr>
          <a:xfrm flipV="1">
            <a:off x="1359741" y="1769547"/>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0B1B005-F723-8242-8110-CF673CA51B56}"/>
              </a:ext>
            </a:extLst>
          </p:cNvPr>
          <p:cNvCxnSpPr>
            <a:cxnSpLocks/>
          </p:cNvCxnSpPr>
          <p:nvPr/>
        </p:nvCxnSpPr>
        <p:spPr>
          <a:xfrm flipV="1">
            <a:off x="1359741" y="2063056"/>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8C52443-F9FF-1147-89A7-33B040F117DB}"/>
              </a:ext>
            </a:extLst>
          </p:cNvPr>
          <p:cNvCxnSpPr>
            <a:cxnSpLocks/>
          </p:cNvCxnSpPr>
          <p:nvPr/>
        </p:nvCxnSpPr>
        <p:spPr>
          <a:xfrm flipV="1">
            <a:off x="1359741" y="1882434"/>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1121344-524E-8B44-8B5B-B6C5B72C9B68}"/>
              </a:ext>
            </a:extLst>
          </p:cNvPr>
          <p:cNvCxnSpPr>
            <a:cxnSpLocks/>
          </p:cNvCxnSpPr>
          <p:nvPr/>
        </p:nvCxnSpPr>
        <p:spPr>
          <a:xfrm flipV="1">
            <a:off x="7359222" y="2949738"/>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E6F6C37-9B41-8943-92C1-A308F0EF78F2}"/>
              </a:ext>
            </a:extLst>
          </p:cNvPr>
          <p:cNvSpPr txBox="1"/>
          <p:nvPr/>
        </p:nvSpPr>
        <p:spPr>
          <a:xfrm>
            <a:off x="6322339" y="3394297"/>
            <a:ext cx="1104373" cy="338554"/>
          </a:xfrm>
          <a:prstGeom prst="rect">
            <a:avLst/>
          </a:prstGeom>
          <a:solidFill>
            <a:schemeClr val="bg1"/>
          </a:solidFill>
        </p:spPr>
        <p:txBody>
          <a:bodyPr wrap="square" rtlCol="0">
            <a:spAutoFit/>
          </a:bodyPr>
          <a:lstStyle/>
          <a:p>
            <a:pPr algn="r"/>
            <a:r>
              <a:rPr lang="en-US" sz="800" b="1" dirty="0">
                <a:solidFill>
                  <a:schemeClr val="accent1">
                    <a:lumMod val="75000"/>
                  </a:schemeClr>
                </a:solidFill>
              </a:rPr>
              <a:t>Interacting with HDFS</a:t>
            </a:r>
          </a:p>
          <a:p>
            <a:pPr algn="r"/>
            <a:r>
              <a:rPr lang="en-US" sz="800" b="1" dirty="0">
                <a:solidFill>
                  <a:schemeClr val="accent1">
                    <a:lumMod val="75000"/>
                  </a:schemeClr>
                </a:solidFill>
              </a:rPr>
              <a:t>Error handling</a:t>
            </a:r>
          </a:p>
        </p:txBody>
      </p:sp>
      <p:cxnSp>
        <p:nvCxnSpPr>
          <p:cNvPr id="60" name="Straight Arrow Connector 59">
            <a:extLst>
              <a:ext uri="{FF2B5EF4-FFF2-40B4-BE49-F238E27FC236}">
                <a16:creationId xmlns:a16="http://schemas.microsoft.com/office/drawing/2014/main" id="{F56D53E3-909D-F54E-B316-65A8339313DF}"/>
              </a:ext>
            </a:extLst>
          </p:cNvPr>
          <p:cNvCxnSpPr>
            <a:cxnSpLocks/>
          </p:cNvCxnSpPr>
          <p:nvPr/>
        </p:nvCxnSpPr>
        <p:spPr>
          <a:xfrm flipV="1">
            <a:off x="7355606" y="3502833"/>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C624785-1F04-C34B-BC7C-816AF0B28CB1}"/>
              </a:ext>
            </a:extLst>
          </p:cNvPr>
          <p:cNvCxnSpPr>
            <a:cxnSpLocks/>
          </p:cNvCxnSpPr>
          <p:nvPr/>
        </p:nvCxnSpPr>
        <p:spPr>
          <a:xfrm flipV="1">
            <a:off x="7355606" y="3615720"/>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83C110D-E739-E94F-9259-A59D2B2A0D19}"/>
              </a:ext>
            </a:extLst>
          </p:cNvPr>
          <p:cNvSpPr txBox="1"/>
          <p:nvPr/>
        </p:nvSpPr>
        <p:spPr>
          <a:xfrm>
            <a:off x="177320" y="3805681"/>
            <a:ext cx="1104373" cy="338554"/>
          </a:xfrm>
          <a:prstGeom prst="rect">
            <a:avLst/>
          </a:prstGeom>
          <a:solidFill>
            <a:schemeClr val="bg1"/>
          </a:solidFill>
        </p:spPr>
        <p:txBody>
          <a:bodyPr wrap="square" rtlCol="0">
            <a:spAutoFit/>
          </a:bodyPr>
          <a:lstStyle/>
          <a:p>
            <a:pPr algn="r"/>
            <a:r>
              <a:rPr lang="en-US" sz="800" b="1" dirty="0">
                <a:solidFill>
                  <a:schemeClr val="accent1">
                    <a:lumMod val="75000"/>
                  </a:schemeClr>
                </a:solidFill>
              </a:rPr>
              <a:t>Interacting with HDFS</a:t>
            </a:r>
          </a:p>
          <a:p>
            <a:pPr algn="r"/>
            <a:r>
              <a:rPr lang="en-US" sz="800" b="1" dirty="0">
                <a:solidFill>
                  <a:schemeClr val="accent1">
                    <a:lumMod val="75000"/>
                  </a:schemeClr>
                </a:solidFill>
              </a:rPr>
              <a:t>Error handling</a:t>
            </a:r>
          </a:p>
        </p:txBody>
      </p:sp>
      <p:cxnSp>
        <p:nvCxnSpPr>
          <p:cNvPr id="63" name="Straight Arrow Connector 62">
            <a:extLst>
              <a:ext uri="{FF2B5EF4-FFF2-40B4-BE49-F238E27FC236}">
                <a16:creationId xmlns:a16="http://schemas.microsoft.com/office/drawing/2014/main" id="{61B7C5DE-761B-1B4C-88EC-B063951A374C}"/>
              </a:ext>
            </a:extLst>
          </p:cNvPr>
          <p:cNvCxnSpPr>
            <a:cxnSpLocks/>
          </p:cNvCxnSpPr>
          <p:nvPr/>
        </p:nvCxnSpPr>
        <p:spPr>
          <a:xfrm flipV="1">
            <a:off x="1210587" y="3914217"/>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FA245F-C91A-9F4A-8D93-3935FC54FF05}"/>
              </a:ext>
            </a:extLst>
          </p:cNvPr>
          <p:cNvCxnSpPr>
            <a:cxnSpLocks/>
          </p:cNvCxnSpPr>
          <p:nvPr/>
        </p:nvCxnSpPr>
        <p:spPr>
          <a:xfrm flipV="1">
            <a:off x="1210587" y="4027104"/>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BCA221F-7BAF-1A49-8E6A-DF6D6C5A1EDA}"/>
              </a:ext>
            </a:extLst>
          </p:cNvPr>
          <p:cNvSpPr txBox="1"/>
          <p:nvPr/>
        </p:nvSpPr>
        <p:spPr>
          <a:xfrm>
            <a:off x="67734" y="6111080"/>
            <a:ext cx="12264640" cy="523220"/>
          </a:xfrm>
          <a:prstGeom prst="rect">
            <a:avLst/>
          </a:prstGeom>
          <a:noFill/>
        </p:spPr>
        <p:txBody>
          <a:bodyPr wrap="none" rtlCol="0">
            <a:spAutoFit/>
          </a:bodyPr>
          <a:lstStyle/>
          <a:p>
            <a:r>
              <a:rPr lang="en-US" sz="1400" dirty="0"/>
              <a:t>It can be seen from the logs that the application took 2 hours and 15 minutes to complete. </a:t>
            </a:r>
          </a:p>
          <a:p>
            <a:r>
              <a:rPr lang="en-US" sz="1400" dirty="0"/>
              <a:t>Also, as this is the first time we execute the application in this Hadoop environment, hive-ETL-</a:t>
            </a:r>
            <a:r>
              <a:rPr lang="en-US" sz="1400" dirty="0" err="1"/>
              <a:t>pipeline.log</a:t>
            </a:r>
            <a:r>
              <a:rPr lang="en-US" sz="1400" dirty="0"/>
              <a:t> states that database, tables and static data will be created.  </a:t>
            </a:r>
          </a:p>
        </p:txBody>
      </p:sp>
      <p:sp>
        <p:nvSpPr>
          <p:cNvPr id="66" name="TextBox 65">
            <a:extLst>
              <a:ext uri="{FF2B5EF4-FFF2-40B4-BE49-F238E27FC236}">
                <a16:creationId xmlns:a16="http://schemas.microsoft.com/office/drawing/2014/main" id="{60B89511-8ACF-834B-8BC6-80A3AAD389C3}"/>
              </a:ext>
            </a:extLst>
          </p:cNvPr>
          <p:cNvSpPr txBox="1"/>
          <p:nvPr/>
        </p:nvSpPr>
        <p:spPr>
          <a:xfrm>
            <a:off x="9963908" y="946258"/>
            <a:ext cx="1431739" cy="369332"/>
          </a:xfrm>
          <a:prstGeom prst="rect">
            <a:avLst/>
          </a:prstGeom>
          <a:noFill/>
        </p:spPr>
        <p:txBody>
          <a:bodyPr wrap="none" rtlCol="0">
            <a:spAutoFit/>
          </a:bodyPr>
          <a:lstStyle/>
          <a:p>
            <a:r>
              <a:rPr lang="en-US" dirty="0"/>
              <a:t>1</a:t>
            </a:r>
            <a:r>
              <a:rPr lang="en-US" baseline="30000" dirty="0"/>
              <a:t>st</a:t>
            </a:r>
            <a:r>
              <a:rPr lang="en-US" dirty="0"/>
              <a:t>  execution</a:t>
            </a:r>
          </a:p>
        </p:txBody>
      </p:sp>
    </p:spTree>
    <p:extLst>
      <p:ext uri="{BB962C8B-B14F-4D97-AF65-F5344CB8AC3E}">
        <p14:creationId xmlns:p14="http://schemas.microsoft.com/office/powerpoint/2010/main" val="58411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74D9-3E72-7543-A910-A05F99D7C693}"/>
              </a:ext>
            </a:extLst>
          </p:cNvPr>
          <p:cNvSpPr>
            <a:spLocks noGrp="1"/>
          </p:cNvSpPr>
          <p:nvPr>
            <p:ph type="title"/>
          </p:nvPr>
        </p:nvSpPr>
        <p:spPr/>
        <p:txBody>
          <a:bodyPr>
            <a:normAutofit/>
          </a:bodyPr>
          <a:lstStyle/>
          <a:p>
            <a:r>
              <a:rPr lang="en-US" sz="3200" dirty="0"/>
              <a:t>Log samples – Part B</a:t>
            </a:r>
          </a:p>
        </p:txBody>
      </p:sp>
      <p:pic>
        <p:nvPicPr>
          <p:cNvPr id="7" name="Picture 6">
            <a:extLst>
              <a:ext uri="{FF2B5EF4-FFF2-40B4-BE49-F238E27FC236}">
                <a16:creationId xmlns:a16="http://schemas.microsoft.com/office/drawing/2014/main" id="{968D250A-32A3-3641-A0E3-D0D765E42574}"/>
              </a:ext>
            </a:extLst>
          </p:cNvPr>
          <p:cNvPicPr>
            <a:picLocks noChangeAspect="1"/>
          </p:cNvPicPr>
          <p:nvPr/>
        </p:nvPicPr>
        <p:blipFill>
          <a:blip r:embed="rId2"/>
          <a:stretch>
            <a:fillRect/>
          </a:stretch>
        </p:blipFill>
        <p:spPr>
          <a:xfrm>
            <a:off x="105127" y="1399950"/>
            <a:ext cx="7737105" cy="1466459"/>
          </a:xfrm>
          <a:prstGeom prst="rect">
            <a:avLst/>
          </a:prstGeom>
        </p:spPr>
      </p:pic>
      <p:pic>
        <p:nvPicPr>
          <p:cNvPr id="9" name="Picture 8">
            <a:extLst>
              <a:ext uri="{FF2B5EF4-FFF2-40B4-BE49-F238E27FC236}">
                <a16:creationId xmlns:a16="http://schemas.microsoft.com/office/drawing/2014/main" id="{8560430B-9C26-9945-8438-E2A932AA03FE}"/>
              </a:ext>
            </a:extLst>
          </p:cNvPr>
          <p:cNvPicPr>
            <a:picLocks noChangeAspect="1"/>
          </p:cNvPicPr>
          <p:nvPr/>
        </p:nvPicPr>
        <p:blipFill>
          <a:blip r:embed="rId3"/>
          <a:stretch>
            <a:fillRect/>
          </a:stretch>
        </p:blipFill>
        <p:spPr>
          <a:xfrm>
            <a:off x="105127" y="3355012"/>
            <a:ext cx="6589184" cy="1915195"/>
          </a:xfrm>
          <a:prstGeom prst="rect">
            <a:avLst/>
          </a:prstGeom>
        </p:spPr>
      </p:pic>
      <p:pic>
        <p:nvPicPr>
          <p:cNvPr id="5" name="Picture 4">
            <a:extLst>
              <a:ext uri="{FF2B5EF4-FFF2-40B4-BE49-F238E27FC236}">
                <a16:creationId xmlns:a16="http://schemas.microsoft.com/office/drawing/2014/main" id="{E4AF0632-B51F-2B42-8706-13D0B08DA0A5}"/>
              </a:ext>
            </a:extLst>
          </p:cNvPr>
          <p:cNvPicPr>
            <a:picLocks noChangeAspect="1"/>
          </p:cNvPicPr>
          <p:nvPr/>
        </p:nvPicPr>
        <p:blipFill>
          <a:blip r:embed="rId4"/>
          <a:stretch>
            <a:fillRect/>
          </a:stretch>
        </p:blipFill>
        <p:spPr>
          <a:xfrm>
            <a:off x="5642951" y="2782832"/>
            <a:ext cx="5925337" cy="1769319"/>
          </a:xfrm>
          <a:prstGeom prst="rect">
            <a:avLst/>
          </a:prstGeom>
        </p:spPr>
      </p:pic>
      <p:sp>
        <p:nvSpPr>
          <p:cNvPr id="10" name="TextBox 9">
            <a:extLst>
              <a:ext uri="{FF2B5EF4-FFF2-40B4-BE49-F238E27FC236}">
                <a16:creationId xmlns:a16="http://schemas.microsoft.com/office/drawing/2014/main" id="{B1A19FC2-8C5F-954E-9BC9-FE235EC2C948}"/>
              </a:ext>
            </a:extLst>
          </p:cNvPr>
          <p:cNvSpPr txBox="1"/>
          <p:nvPr/>
        </p:nvSpPr>
        <p:spPr>
          <a:xfrm>
            <a:off x="8597252" y="1298290"/>
            <a:ext cx="2798395" cy="954107"/>
          </a:xfrm>
          <a:prstGeom prst="rect">
            <a:avLst/>
          </a:prstGeom>
          <a:noFill/>
          <a:ln>
            <a:solidFill>
              <a:schemeClr val="accent1"/>
            </a:solidFill>
          </a:ln>
        </p:spPr>
        <p:txBody>
          <a:bodyPr wrap="none" rtlCol="0">
            <a:spAutoFit/>
          </a:bodyPr>
          <a:lstStyle/>
          <a:p>
            <a:r>
              <a:rPr lang="en-US" sz="1400" dirty="0"/>
              <a:t>Demo execution with input:</a:t>
            </a:r>
          </a:p>
          <a:p>
            <a:r>
              <a:rPr lang="en-US" sz="1400" dirty="0"/>
              <a:t>hdfs-path = /app</a:t>
            </a:r>
          </a:p>
          <a:p>
            <a:r>
              <a:rPr lang="en-US" sz="1400" dirty="0"/>
              <a:t>download-list-of-years = 2015, 2010</a:t>
            </a:r>
          </a:p>
          <a:p>
            <a:r>
              <a:rPr lang="en-US" sz="1400" dirty="0"/>
              <a:t>download-magnitude-over = 5</a:t>
            </a:r>
          </a:p>
        </p:txBody>
      </p:sp>
      <p:sp>
        <p:nvSpPr>
          <p:cNvPr id="11" name="TextBox 10">
            <a:extLst>
              <a:ext uri="{FF2B5EF4-FFF2-40B4-BE49-F238E27FC236}">
                <a16:creationId xmlns:a16="http://schemas.microsoft.com/office/drawing/2014/main" id="{931911C9-1CC4-4146-9F5D-4E13B09AD0F7}"/>
              </a:ext>
            </a:extLst>
          </p:cNvPr>
          <p:cNvSpPr txBox="1"/>
          <p:nvPr/>
        </p:nvSpPr>
        <p:spPr>
          <a:xfrm>
            <a:off x="9963908" y="946258"/>
            <a:ext cx="1428661" cy="369332"/>
          </a:xfrm>
          <a:prstGeom prst="rect">
            <a:avLst/>
          </a:prstGeom>
          <a:noFill/>
        </p:spPr>
        <p:txBody>
          <a:bodyPr wrap="none" rtlCol="0">
            <a:spAutoFit/>
          </a:bodyPr>
          <a:lstStyle/>
          <a:p>
            <a:r>
              <a:rPr lang="en-US" dirty="0"/>
              <a:t>2</a:t>
            </a:r>
            <a:r>
              <a:rPr lang="en-US" baseline="30000" dirty="0"/>
              <a:t>nd</a:t>
            </a:r>
            <a:r>
              <a:rPr lang="en-US" dirty="0"/>
              <a:t> execution</a:t>
            </a:r>
          </a:p>
        </p:txBody>
      </p:sp>
      <p:sp>
        <p:nvSpPr>
          <p:cNvPr id="12" name="TextBox 11">
            <a:extLst>
              <a:ext uri="{FF2B5EF4-FFF2-40B4-BE49-F238E27FC236}">
                <a16:creationId xmlns:a16="http://schemas.microsoft.com/office/drawing/2014/main" id="{4DE94ED6-928C-E245-9975-2D65BF71441A}"/>
              </a:ext>
            </a:extLst>
          </p:cNvPr>
          <p:cNvSpPr txBox="1"/>
          <p:nvPr/>
        </p:nvSpPr>
        <p:spPr>
          <a:xfrm>
            <a:off x="9836718" y="2254545"/>
            <a:ext cx="1609415" cy="461665"/>
          </a:xfrm>
          <a:prstGeom prst="rect">
            <a:avLst/>
          </a:prstGeom>
          <a:noFill/>
        </p:spPr>
        <p:txBody>
          <a:bodyPr wrap="none" rtlCol="0">
            <a:spAutoFit/>
          </a:bodyPr>
          <a:lstStyle/>
          <a:p>
            <a:pPr algn="r"/>
            <a:r>
              <a:rPr lang="en-US" sz="1200" dirty="0"/>
              <a:t>We run the application</a:t>
            </a:r>
          </a:p>
          <a:p>
            <a:pPr algn="r"/>
            <a:r>
              <a:rPr lang="en-US" sz="1200" dirty="0"/>
              <a:t> with the same input</a:t>
            </a:r>
          </a:p>
        </p:txBody>
      </p:sp>
      <p:sp>
        <p:nvSpPr>
          <p:cNvPr id="13" name="TextBox 12">
            <a:extLst>
              <a:ext uri="{FF2B5EF4-FFF2-40B4-BE49-F238E27FC236}">
                <a16:creationId xmlns:a16="http://schemas.microsoft.com/office/drawing/2014/main" id="{7A779B0E-A6DC-4348-8565-CB7AE3110342}"/>
              </a:ext>
            </a:extLst>
          </p:cNvPr>
          <p:cNvSpPr txBox="1"/>
          <p:nvPr/>
        </p:nvSpPr>
        <p:spPr>
          <a:xfrm>
            <a:off x="654417" y="1909727"/>
            <a:ext cx="829073" cy="215444"/>
          </a:xfrm>
          <a:prstGeom prst="rect">
            <a:avLst/>
          </a:prstGeom>
          <a:solidFill>
            <a:schemeClr val="bg1"/>
          </a:solidFill>
        </p:spPr>
        <p:txBody>
          <a:bodyPr wrap="none" rtlCol="0">
            <a:spAutoFit/>
          </a:bodyPr>
          <a:lstStyle/>
          <a:p>
            <a:r>
              <a:rPr lang="en-US" sz="800" b="1" dirty="0">
                <a:solidFill>
                  <a:schemeClr val="accent1">
                    <a:lumMod val="75000"/>
                  </a:schemeClr>
                </a:solidFill>
              </a:rPr>
              <a:t>passing control</a:t>
            </a:r>
          </a:p>
        </p:txBody>
      </p:sp>
      <p:sp>
        <p:nvSpPr>
          <p:cNvPr id="14" name="TextBox 13">
            <a:extLst>
              <a:ext uri="{FF2B5EF4-FFF2-40B4-BE49-F238E27FC236}">
                <a16:creationId xmlns:a16="http://schemas.microsoft.com/office/drawing/2014/main" id="{FF1F0F60-0BC0-C544-80A9-70CD9E899DB8}"/>
              </a:ext>
            </a:extLst>
          </p:cNvPr>
          <p:cNvSpPr txBox="1"/>
          <p:nvPr/>
        </p:nvSpPr>
        <p:spPr>
          <a:xfrm>
            <a:off x="643128" y="2289495"/>
            <a:ext cx="829073" cy="215444"/>
          </a:xfrm>
          <a:prstGeom prst="rect">
            <a:avLst/>
          </a:prstGeom>
          <a:solidFill>
            <a:schemeClr val="bg1"/>
          </a:solidFill>
        </p:spPr>
        <p:txBody>
          <a:bodyPr wrap="none" rtlCol="0">
            <a:spAutoFit/>
          </a:bodyPr>
          <a:lstStyle/>
          <a:p>
            <a:r>
              <a:rPr lang="en-US" sz="800" b="1" dirty="0">
                <a:solidFill>
                  <a:schemeClr val="accent1">
                    <a:lumMod val="75000"/>
                  </a:schemeClr>
                </a:solidFill>
              </a:rPr>
              <a:t>passing control</a:t>
            </a:r>
          </a:p>
        </p:txBody>
      </p:sp>
      <p:cxnSp>
        <p:nvCxnSpPr>
          <p:cNvPr id="15" name="Straight Arrow Connector 14">
            <a:extLst>
              <a:ext uri="{FF2B5EF4-FFF2-40B4-BE49-F238E27FC236}">
                <a16:creationId xmlns:a16="http://schemas.microsoft.com/office/drawing/2014/main" id="{6D819F53-2555-5945-B476-1E01594390AD}"/>
              </a:ext>
            </a:extLst>
          </p:cNvPr>
          <p:cNvCxnSpPr>
            <a:cxnSpLocks/>
          </p:cNvCxnSpPr>
          <p:nvPr/>
        </p:nvCxnSpPr>
        <p:spPr>
          <a:xfrm flipV="1">
            <a:off x="1404897" y="2397722"/>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6A06614-738E-3840-975C-02A5FD5EA6BA}"/>
              </a:ext>
            </a:extLst>
          </p:cNvPr>
          <p:cNvSpPr txBox="1"/>
          <p:nvPr/>
        </p:nvSpPr>
        <p:spPr>
          <a:xfrm>
            <a:off x="616473" y="1611851"/>
            <a:ext cx="859530" cy="338554"/>
          </a:xfrm>
          <a:prstGeom prst="rect">
            <a:avLst/>
          </a:prstGeom>
          <a:solidFill>
            <a:schemeClr val="bg1"/>
          </a:solidFill>
        </p:spPr>
        <p:txBody>
          <a:bodyPr wrap="none" rtlCol="0">
            <a:spAutoFit/>
          </a:bodyPr>
          <a:lstStyle/>
          <a:p>
            <a:pPr algn="r"/>
            <a:r>
              <a:rPr lang="en-US" sz="800" b="1" dirty="0">
                <a:solidFill>
                  <a:schemeClr val="accent1">
                    <a:lumMod val="75000"/>
                  </a:schemeClr>
                </a:solidFill>
              </a:rPr>
              <a:t>Error handling</a:t>
            </a:r>
          </a:p>
          <a:p>
            <a:pPr algn="r"/>
            <a:r>
              <a:rPr lang="en-US" sz="800" b="1" dirty="0">
                <a:solidFill>
                  <a:schemeClr val="accent1">
                    <a:lumMod val="75000"/>
                  </a:schemeClr>
                </a:solidFill>
              </a:rPr>
              <a:t>Input validation</a:t>
            </a:r>
          </a:p>
        </p:txBody>
      </p:sp>
      <p:cxnSp>
        <p:nvCxnSpPr>
          <p:cNvPr id="17" name="Straight Arrow Connector 16">
            <a:extLst>
              <a:ext uri="{FF2B5EF4-FFF2-40B4-BE49-F238E27FC236}">
                <a16:creationId xmlns:a16="http://schemas.microsoft.com/office/drawing/2014/main" id="{8FE9D493-B0FB-3043-90E0-CBDE981FBD54}"/>
              </a:ext>
            </a:extLst>
          </p:cNvPr>
          <p:cNvCxnSpPr>
            <a:cxnSpLocks/>
          </p:cNvCxnSpPr>
          <p:nvPr/>
        </p:nvCxnSpPr>
        <p:spPr>
          <a:xfrm flipV="1">
            <a:off x="1404897" y="1720387"/>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7F5AD5-2553-5749-9FE3-C85A57CCA177}"/>
              </a:ext>
            </a:extLst>
          </p:cNvPr>
          <p:cNvCxnSpPr>
            <a:cxnSpLocks/>
          </p:cNvCxnSpPr>
          <p:nvPr/>
        </p:nvCxnSpPr>
        <p:spPr>
          <a:xfrm flipV="1">
            <a:off x="1404897" y="2013896"/>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503309-739A-0F41-8834-757A0AF0A7F6}"/>
              </a:ext>
            </a:extLst>
          </p:cNvPr>
          <p:cNvCxnSpPr>
            <a:cxnSpLocks/>
          </p:cNvCxnSpPr>
          <p:nvPr/>
        </p:nvCxnSpPr>
        <p:spPr>
          <a:xfrm flipV="1">
            <a:off x="1404897" y="1833274"/>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7A8F029-78F3-914A-B36B-464AA8B367BD}"/>
              </a:ext>
            </a:extLst>
          </p:cNvPr>
          <p:cNvSpPr txBox="1"/>
          <p:nvPr/>
        </p:nvSpPr>
        <p:spPr>
          <a:xfrm>
            <a:off x="6207132" y="3051501"/>
            <a:ext cx="790601" cy="215444"/>
          </a:xfrm>
          <a:prstGeom prst="rect">
            <a:avLst/>
          </a:prstGeom>
          <a:solidFill>
            <a:schemeClr val="bg1"/>
          </a:solidFill>
        </p:spPr>
        <p:txBody>
          <a:bodyPr wrap="none" rtlCol="0">
            <a:spAutoFit/>
          </a:bodyPr>
          <a:lstStyle/>
          <a:p>
            <a:r>
              <a:rPr lang="en-US" sz="800" b="1" dirty="0">
                <a:solidFill>
                  <a:schemeClr val="accent1">
                    <a:lumMod val="75000"/>
                  </a:schemeClr>
                </a:solidFill>
              </a:rPr>
              <a:t>Error handling</a:t>
            </a:r>
          </a:p>
        </p:txBody>
      </p:sp>
      <p:sp>
        <p:nvSpPr>
          <p:cNvPr id="21" name="TextBox 20">
            <a:extLst>
              <a:ext uri="{FF2B5EF4-FFF2-40B4-BE49-F238E27FC236}">
                <a16:creationId xmlns:a16="http://schemas.microsoft.com/office/drawing/2014/main" id="{E4E38DE3-8DAB-5A4E-B13A-800044B0AFAA}"/>
              </a:ext>
            </a:extLst>
          </p:cNvPr>
          <p:cNvSpPr txBox="1"/>
          <p:nvPr/>
        </p:nvSpPr>
        <p:spPr>
          <a:xfrm>
            <a:off x="6249555" y="3280223"/>
            <a:ext cx="859531" cy="215444"/>
          </a:xfrm>
          <a:prstGeom prst="rect">
            <a:avLst/>
          </a:prstGeom>
          <a:solidFill>
            <a:schemeClr val="bg1"/>
          </a:solidFill>
        </p:spPr>
        <p:txBody>
          <a:bodyPr wrap="none" rtlCol="0">
            <a:spAutoFit/>
          </a:bodyPr>
          <a:lstStyle/>
          <a:p>
            <a:r>
              <a:rPr lang="en-US" sz="800" b="1" dirty="0">
                <a:solidFill>
                  <a:schemeClr val="accent1">
                    <a:lumMod val="75000"/>
                  </a:schemeClr>
                </a:solidFill>
              </a:rPr>
              <a:t>Input validation</a:t>
            </a:r>
          </a:p>
        </p:txBody>
      </p:sp>
      <p:sp>
        <p:nvSpPr>
          <p:cNvPr id="22" name="Left Brace 21">
            <a:extLst>
              <a:ext uri="{FF2B5EF4-FFF2-40B4-BE49-F238E27FC236}">
                <a16:creationId xmlns:a16="http://schemas.microsoft.com/office/drawing/2014/main" id="{B38FD53C-B4DD-6040-81E4-E57B1B135D79}"/>
              </a:ext>
            </a:extLst>
          </p:cNvPr>
          <p:cNvSpPr/>
          <p:nvPr/>
        </p:nvSpPr>
        <p:spPr>
          <a:xfrm>
            <a:off x="7066280" y="3224894"/>
            <a:ext cx="45719" cy="32033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2D781D4A-0963-0543-8828-E168357A6FBE}"/>
              </a:ext>
            </a:extLst>
          </p:cNvPr>
          <p:cNvSpPr txBox="1"/>
          <p:nvPr/>
        </p:nvSpPr>
        <p:spPr>
          <a:xfrm>
            <a:off x="6484328" y="3912765"/>
            <a:ext cx="635110" cy="215444"/>
          </a:xfrm>
          <a:prstGeom prst="rect">
            <a:avLst/>
          </a:prstGeom>
          <a:solidFill>
            <a:schemeClr val="bg1"/>
          </a:solidFill>
        </p:spPr>
        <p:txBody>
          <a:bodyPr wrap="none" rtlCol="0">
            <a:spAutoFit/>
          </a:bodyPr>
          <a:lstStyle/>
          <a:p>
            <a:r>
              <a:rPr lang="en-US" sz="800" b="1" dirty="0">
                <a:solidFill>
                  <a:schemeClr val="accent1">
                    <a:lumMod val="75000"/>
                  </a:schemeClr>
                </a:solidFill>
              </a:rPr>
              <a:t>DB actions</a:t>
            </a:r>
          </a:p>
        </p:txBody>
      </p:sp>
      <p:sp>
        <p:nvSpPr>
          <p:cNvPr id="24" name="Left Brace 23">
            <a:extLst>
              <a:ext uri="{FF2B5EF4-FFF2-40B4-BE49-F238E27FC236}">
                <a16:creationId xmlns:a16="http://schemas.microsoft.com/office/drawing/2014/main" id="{09131552-DD14-B140-9149-CD0BEBE3E51C}"/>
              </a:ext>
            </a:extLst>
          </p:cNvPr>
          <p:cNvSpPr/>
          <p:nvPr/>
        </p:nvSpPr>
        <p:spPr>
          <a:xfrm>
            <a:off x="7066280" y="3893273"/>
            <a:ext cx="45719" cy="26161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C38AE95D-9220-444A-9507-CDEC7DDCFA80}"/>
              </a:ext>
            </a:extLst>
          </p:cNvPr>
          <p:cNvSpPr txBox="1"/>
          <p:nvPr/>
        </p:nvSpPr>
        <p:spPr>
          <a:xfrm>
            <a:off x="6088772" y="4128209"/>
            <a:ext cx="938077" cy="215444"/>
          </a:xfrm>
          <a:prstGeom prst="rect">
            <a:avLst/>
          </a:prstGeom>
          <a:solidFill>
            <a:schemeClr val="bg1"/>
          </a:solidFill>
        </p:spPr>
        <p:txBody>
          <a:bodyPr wrap="none" rtlCol="0">
            <a:spAutoFit/>
          </a:bodyPr>
          <a:lstStyle/>
          <a:p>
            <a:r>
              <a:rPr lang="en-US" sz="800" b="1" dirty="0">
                <a:solidFill>
                  <a:schemeClr val="accent1">
                    <a:lumMod val="75000"/>
                  </a:schemeClr>
                </a:solidFill>
              </a:rPr>
              <a:t>Acquisition phase</a:t>
            </a:r>
          </a:p>
        </p:txBody>
      </p:sp>
      <p:cxnSp>
        <p:nvCxnSpPr>
          <p:cNvPr id="27" name="Straight Arrow Connector 26">
            <a:extLst>
              <a:ext uri="{FF2B5EF4-FFF2-40B4-BE49-F238E27FC236}">
                <a16:creationId xmlns:a16="http://schemas.microsoft.com/office/drawing/2014/main" id="{85415727-EDBD-534B-9433-F5105360481F}"/>
              </a:ext>
            </a:extLst>
          </p:cNvPr>
          <p:cNvCxnSpPr>
            <a:cxnSpLocks/>
          </p:cNvCxnSpPr>
          <p:nvPr/>
        </p:nvCxnSpPr>
        <p:spPr>
          <a:xfrm flipV="1">
            <a:off x="6930243" y="3148933"/>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A89BBAF-B551-9448-A077-63DFD2796DCB}"/>
              </a:ext>
            </a:extLst>
          </p:cNvPr>
          <p:cNvSpPr txBox="1"/>
          <p:nvPr/>
        </p:nvSpPr>
        <p:spPr>
          <a:xfrm>
            <a:off x="5893360" y="3593492"/>
            <a:ext cx="1104373" cy="338554"/>
          </a:xfrm>
          <a:prstGeom prst="rect">
            <a:avLst/>
          </a:prstGeom>
          <a:solidFill>
            <a:schemeClr val="bg1"/>
          </a:solidFill>
        </p:spPr>
        <p:txBody>
          <a:bodyPr wrap="square" rtlCol="0">
            <a:spAutoFit/>
          </a:bodyPr>
          <a:lstStyle/>
          <a:p>
            <a:pPr algn="r"/>
            <a:r>
              <a:rPr lang="en-US" sz="800" b="1" dirty="0">
                <a:solidFill>
                  <a:schemeClr val="accent1">
                    <a:lumMod val="75000"/>
                  </a:schemeClr>
                </a:solidFill>
              </a:rPr>
              <a:t>Interacting with HDFS</a:t>
            </a:r>
          </a:p>
          <a:p>
            <a:pPr algn="r"/>
            <a:r>
              <a:rPr lang="en-US" sz="800" b="1" dirty="0">
                <a:solidFill>
                  <a:schemeClr val="accent1">
                    <a:lumMod val="75000"/>
                  </a:schemeClr>
                </a:solidFill>
              </a:rPr>
              <a:t>Error handling</a:t>
            </a:r>
          </a:p>
        </p:txBody>
      </p:sp>
      <p:cxnSp>
        <p:nvCxnSpPr>
          <p:cNvPr id="29" name="Straight Arrow Connector 28">
            <a:extLst>
              <a:ext uri="{FF2B5EF4-FFF2-40B4-BE49-F238E27FC236}">
                <a16:creationId xmlns:a16="http://schemas.microsoft.com/office/drawing/2014/main" id="{2A3D1964-79D9-2440-B11B-851CC20215FF}"/>
              </a:ext>
            </a:extLst>
          </p:cNvPr>
          <p:cNvCxnSpPr>
            <a:cxnSpLocks/>
          </p:cNvCxnSpPr>
          <p:nvPr/>
        </p:nvCxnSpPr>
        <p:spPr>
          <a:xfrm flipV="1">
            <a:off x="6926627" y="3702028"/>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54ADE7-9A94-DB42-B944-7F4C68A868F8}"/>
              </a:ext>
            </a:extLst>
          </p:cNvPr>
          <p:cNvCxnSpPr>
            <a:cxnSpLocks/>
          </p:cNvCxnSpPr>
          <p:nvPr/>
        </p:nvCxnSpPr>
        <p:spPr>
          <a:xfrm flipV="1">
            <a:off x="6926627" y="3814915"/>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098C8D-429E-9B47-A4D1-E724102DB165}"/>
              </a:ext>
            </a:extLst>
          </p:cNvPr>
          <p:cNvCxnSpPr>
            <a:cxnSpLocks/>
          </p:cNvCxnSpPr>
          <p:nvPr/>
        </p:nvCxnSpPr>
        <p:spPr>
          <a:xfrm flipV="1">
            <a:off x="6937438" y="4227255"/>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B0E550F-2EBB-1244-826A-614A16066746}"/>
              </a:ext>
            </a:extLst>
          </p:cNvPr>
          <p:cNvSpPr txBox="1"/>
          <p:nvPr/>
        </p:nvSpPr>
        <p:spPr>
          <a:xfrm>
            <a:off x="10724188" y="4075822"/>
            <a:ext cx="461986" cy="246221"/>
          </a:xfrm>
          <a:prstGeom prst="rect">
            <a:avLst/>
          </a:prstGeom>
          <a:solidFill>
            <a:schemeClr val="bg1"/>
          </a:solidFill>
          <a:ln>
            <a:noFill/>
          </a:ln>
        </p:spPr>
        <p:txBody>
          <a:bodyPr wrap="none" rtlCol="0">
            <a:spAutoFit/>
          </a:bodyPr>
          <a:lstStyle/>
          <a:p>
            <a:r>
              <a:rPr lang="en-US" sz="1000" b="1" dirty="0">
                <a:solidFill>
                  <a:srgbClr val="C00000"/>
                </a:solidFill>
              </a:rPr>
              <a:t>NULL</a:t>
            </a:r>
          </a:p>
        </p:txBody>
      </p:sp>
      <p:cxnSp>
        <p:nvCxnSpPr>
          <p:cNvPr id="33" name="Straight Arrow Connector 32">
            <a:extLst>
              <a:ext uri="{FF2B5EF4-FFF2-40B4-BE49-F238E27FC236}">
                <a16:creationId xmlns:a16="http://schemas.microsoft.com/office/drawing/2014/main" id="{D8B8FB83-C23C-C242-B172-CC861310B881}"/>
              </a:ext>
            </a:extLst>
          </p:cNvPr>
          <p:cNvCxnSpPr>
            <a:cxnSpLocks/>
          </p:cNvCxnSpPr>
          <p:nvPr/>
        </p:nvCxnSpPr>
        <p:spPr>
          <a:xfrm flipH="1">
            <a:off x="10553383" y="4204676"/>
            <a:ext cx="243820"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DAF0E9A-B2BA-F244-97CA-AE098C3496EA}"/>
              </a:ext>
            </a:extLst>
          </p:cNvPr>
          <p:cNvSpPr txBox="1"/>
          <p:nvPr/>
        </p:nvSpPr>
        <p:spPr>
          <a:xfrm>
            <a:off x="780092" y="3971651"/>
            <a:ext cx="859531" cy="215444"/>
          </a:xfrm>
          <a:prstGeom prst="rect">
            <a:avLst/>
          </a:prstGeom>
          <a:solidFill>
            <a:schemeClr val="bg1"/>
          </a:solidFill>
        </p:spPr>
        <p:txBody>
          <a:bodyPr wrap="none" rtlCol="0">
            <a:spAutoFit/>
          </a:bodyPr>
          <a:lstStyle/>
          <a:p>
            <a:r>
              <a:rPr lang="en-US" sz="800" b="1" dirty="0">
                <a:solidFill>
                  <a:schemeClr val="accent1">
                    <a:lumMod val="75000"/>
                  </a:schemeClr>
                </a:solidFill>
              </a:rPr>
              <a:t>Input validation</a:t>
            </a:r>
          </a:p>
        </p:txBody>
      </p:sp>
      <p:sp>
        <p:nvSpPr>
          <p:cNvPr id="45" name="Left Brace 44">
            <a:extLst>
              <a:ext uri="{FF2B5EF4-FFF2-40B4-BE49-F238E27FC236}">
                <a16:creationId xmlns:a16="http://schemas.microsoft.com/office/drawing/2014/main" id="{AB3A37E7-5C7E-D243-97B5-F969F47310A8}"/>
              </a:ext>
            </a:extLst>
          </p:cNvPr>
          <p:cNvSpPr/>
          <p:nvPr/>
        </p:nvSpPr>
        <p:spPr>
          <a:xfrm>
            <a:off x="1574232" y="4014045"/>
            <a:ext cx="45719" cy="14256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C839FEBE-AA58-E546-B191-7BF129F3CABF}"/>
              </a:ext>
            </a:extLst>
          </p:cNvPr>
          <p:cNvSpPr txBox="1"/>
          <p:nvPr/>
        </p:nvSpPr>
        <p:spPr>
          <a:xfrm>
            <a:off x="965993" y="4507760"/>
            <a:ext cx="635110" cy="215444"/>
          </a:xfrm>
          <a:prstGeom prst="rect">
            <a:avLst/>
          </a:prstGeom>
          <a:solidFill>
            <a:schemeClr val="bg1"/>
          </a:solidFill>
        </p:spPr>
        <p:txBody>
          <a:bodyPr wrap="none" rtlCol="0">
            <a:spAutoFit/>
          </a:bodyPr>
          <a:lstStyle/>
          <a:p>
            <a:r>
              <a:rPr lang="en-US" sz="800" b="1" dirty="0">
                <a:solidFill>
                  <a:schemeClr val="accent1">
                    <a:lumMod val="75000"/>
                  </a:schemeClr>
                </a:solidFill>
              </a:rPr>
              <a:t>DB actions</a:t>
            </a:r>
          </a:p>
        </p:txBody>
      </p:sp>
      <p:sp>
        <p:nvSpPr>
          <p:cNvPr id="47" name="Left Brace 46">
            <a:extLst>
              <a:ext uri="{FF2B5EF4-FFF2-40B4-BE49-F238E27FC236}">
                <a16:creationId xmlns:a16="http://schemas.microsoft.com/office/drawing/2014/main" id="{CC5BF533-CE0C-2E40-8F5B-6C953A43A78D}"/>
              </a:ext>
            </a:extLst>
          </p:cNvPr>
          <p:cNvSpPr/>
          <p:nvPr/>
        </p:nvSpPr>
        <p:spPr>
          <a:xfrm>
            <a:off x="1574232" y="4479221"/>
            <a:ext cx="45719" cy="24398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A6A6F1A9-49B5-4444-8EFE-8903186CD7AB}"/>
              </a:ext>
            </a:extLst>
          </p:cNvPr>
          <p:cNvSpPr txBox="1"/>
          <p:nvPr/>
        </p:nvSpPr>
        <p:spPr>
          <a:xfrm>
            <a:off x="342231" y="4713720"/>
            <a:ext cx="1268296" cy="338554"/>
          </a:xfrm>
          <a:prstGeom prst="rect">
            <a:avLst/>
          </a:prstGeom>
          <a:solidFill>
            <a:schemeClr val="bg1"/>
          </a:solidFill>
        </p:spPr>
        <p:txBody>
          <a:bodyPr wrap="none" rtlCol="0">
            <a:spAutoFit/>
          </a:bodyPr>
          <a:lstStyle/>
          <a:p>
            <a:pPr algn="r"/>
            <a:r>
              <a:rPr lang="en-US" sz="800" b="1" dirty="0">
                <a:solidFill>
                  <a:schemeClr val="accent1">
                    <a:lumMod val="75000"/>
                  </a:schemeClr>
                </a:solidFill>
              </a:rPr>
              <a:t>Interacting with Hive</a:t>
            </a:r>
          </a:p>
          <a:p>
            <a:pPr algn="r"/>
            <a:r>
              <a:rPr lang="en-US" sz="800" b="1" dirty="0">
                <a:solidFill>
                  <a:schemeClr val="accent1">
                    <a:lumMod val="75000"/>
                  </a:schemeClr>
                </a:solidFill>
              </a:rPr>
              <a:t>and capturing the output </a:t>
            </a:r>
          </a:p>
        </p:txBody>
      </p:sp>
      <p:sp>
        <p:nvSpPr>
          <p:cNvPr id="49" name="Left Brace 48">
            <a:extLst>
              <a:ext uri="{FF2B5EF4-FFF2-40B4-BE49-F238E27FC236}">
                <a16:creationId xmlns:a16="http://schemas.microsoft.com/office/drawing/2014/main" id="{7F0CEDBE-6140-0940-8887-80818A513FE0}"/>
              </a:ext>
            </a:extLst>
          </p:cNvPr>
          <p:cNvSpPr/>
          <p:nvPr/>
        </p:nvSpPr>
        <p:spPr>
          <a:xfrm>
            <a:off x="1574232" y="4753945"/>
            <a:ext cx="45719" cy="24398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66E5EA9F-D340-D346-9F86-817630666255}"/>
              </a:ext>
            </a:extLst>
          </p:cNvPr>
          <p:cNvSpPr txBox="1"/>
          <p:nvPr/>
        </p:nvSpPr>
        <p:spPr>
          <a:xfrm>
            <a:off x="391811" y="4190074"/>
            <a:ext cx="1104373" cy="338554"/>
          </a:xfrm>
          <a:prstGeom prst="rect">
            <a:avLst/>
          </a:prstGeom>
          <a:solidFill>
            <a:schemeClr val="bg1"/>
          </a:solidFill>
        </p:spPr>
        <p:txBody>
          <a:bodyPr wrap="square" rtlCol="0">
            <a:spAutoFit/>
          </a:bodyPr>
          <a:lstStyle/>
          <a:p>
            <a:pPr algn="r"/>
            <a:r>
              <a:rPr lang="en-US" sz="800" b="1" dirty="0">
                <a:solidFill>
                  <a:schemeClr val="accent1">
                    <a:lumMod val="75000"/>
                  </a:schemeClr>
                </a:solidFill>
              </a:rPr>
              <a:t>Interacting with HDFS</a:t>
            </a:r>
          </a:p>
          <a:p>
            <a:pPr algn="r"/>
            <a:r>
              <a:rPr lang="en-US" sz="800" b="1" dirty="0">
                <a:solidFill>
                  <a:schemeClr val="accent1">
                    <a:lumMod val="75000"/>
                  </a:schemeClr>
                </a:solidFill>
              </a:rPr>
              <a:t>Error handling</a:t>
            </a:r>
          </a:p>
        </p:txBody>
      </p:sp>
      <p:cxnSp>
        <p:nvCxnSpPr>
          <p:cNvPr id="51" name="Straight Arrow Connector 50">
            <a:extLst>
              <a:ext uri="{FF2B5EF4-FFF2-40B4-BE49-F238E27FC236}">
                <a16:creationId xmlns:a16="http://schemas.microsoft.com/office/drawing/2014/main" id="{8DDB8E2B-068A-3A42-91DF-748AAD643FF9}"/>
              </a:ext>
            </a:extLst>
          </p:cNvPr>
          <p:cNvCxnSpPr>
            <a:cxnSpLocks/>
          </p:cNvCxnSpPr>
          <p:nvPr/>
        </p:nvCxnSpPr>
        <p:spPr>
          <a:xfrm flipV="1">
            <a:off x="1425078" y="4298610"/>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5845129-1416-AA4C-AA95-6BE51D8B5F3F}"/>
              </a:ext>
            </a:extLst>
          </p:cNvPr>
          <p:cNvCxnSpPr>
            <a:cxnSpLocks/>
          </p:cNvCxnSpPr>
          <p:nvPr/>
        </p:nvCxnSpPr>
        <p:spPr>
          <a:xfrm flipV="1">
            <a:off x="1425078" y="4422786"/>
            <a:ext cx="158615"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D130A8-CC28-3343-AE48-7569ECD5993C}"/>
              </a:ext>
            </a:extLst>
          </p:cNvPr>
          <p:cNvSpPr txBox="1"/>
          <p:nvPr/>
        </p:nvSpPr>
        <p:spPr>
          <a:xfrm>
            <a:off x="3509551" y="4784784"/>
            <a:ext cx="490840" cy="246221"/>
          </a:xfrm>
          <a:prstGeom prst="rect">
            <a:avLst/>
          </a:prstGeom>
          <a:solidFill>
            <a:schemeClr val="bg1"/>
          </a:solidFill>
          <a:ln>
            <a:noFill/>
          </a:ln>
        </p:spPr>
        <p:txBody>
          <a:bodyPr wrap="none" rtlCol="0">
            <a:spAutoFit/>
          </a:bodyPr>
          <a:lstStyle/>
          <a:p>
            <a:r>
              <a:rPr lang="en-US" sz="1000" b="1" dirty="0">
                <a:solidFill>
                  <a:srgbClr val="C00000"/>
                </a:solidFill>
              </a:rPr>
              <a:t>NULL </a:t>
            </a:r>
          </a:p>
        </p:txBody>
      </p:sp>
      <p:cxnSp>
        <p:nvCxnSpPr>
          <p:cNvPr id="54" name="Straight Arrow Connector 53">
            <a:extLst>
              <a:ext uri="{FF2B5EF4-FFF2-40B4-BE49-F238E27FC236}">
                <a16:creationId xmlns:a16="http://schemas.microsoft.com/office/drawing/2014/main" id="{E64A9F30-14D2-B343-84B0-0C72A5340421}"/>
              </a:ext>
            </a:extLst>
          </p:cNvPr>
          <p:cNvCxnSpPr>
            <a:cxnSpLocks/>
          </p:cNvCxnSpPr>
          <p:nvPr/>
        </p:nvCxnSpPr>
        <p:spPr>
          <a:xfrm flipH="1">
            <a:off x="3338746" y="4913638"/>
            <a:ext cx="243820"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CCC13E6-FE23-B441-AFB8-C39A07C0D378}"/>
              </a:ext>
            </a:extLst>
          </p:cNvPr>
          <p:cNvSpPr txBox="1"/>
          <p:nvPr/>
        </p:nvSpPr>
        <p:spPr>
          <a:xfrm>
            <a:off x="105127" y="5651319"/>
            <a:ext cx="10139955" cy="1169551"/>
          </a:xfrm>
          <a:prstGeom prst="rect">
            <a:avLst/>
          </a:prstGeom>
          <a:noFill/>
        </p:spPr>
        <p:txBody>
          <a:bodyPr wrap="none" rtlCol="0">
            <a:spAutoFit/>
          </a:bodyPr>
          <a:lstStyle/>
          <a:p>
            <a:r>
              <a:rPr lang="en-US" sz="1400" dirty="0"/>
              <a:t>Having run the application with the same input, we see that took 5 seconds to complete. </a:t>
            </a:r>
          </a:p>
          <a:p>
            <a:r>
              <a:rPr lang="en-US" sz="1400" dirty="0"/>
              <a:t>The earthquakes-download component searches on its database and sees that the required data have been requested in the past. </a:t>
            </a:r>
          </a:p>
          <a:p>
            <a:r>
              <a:rPr lang="en-US" sz="1400" dirty="0"/>
              <a:t>Because of this, no data are being requested, uploaded to HDFS, and hive-ETL-pipeline component finds no data to process.</a:t>
            </a:r>
          </a:p>
          <a:p>
            <a:r>
              <a:rPr lang="en-US" sz="1400" dirty="0"/>
              <a:t>Also, the hive-ETL-pipeline component searched on its database and saw that database, tables, and static data had been created to Hive;</a:t>
            </a:r>
          </a:p>
          <a:p>
            <a:r>
              <a:rPr lang="en-US" sz="1400" dirty="0"/>
              <a:t>therefore,  it skips those steps.</a:t>
            </a:r>
          </a:p>
        </p:txBody>
      </p:sp>
      <p:sp>
        <p:nvSpPr>
          <p:cNvPr id="56" name="TextBox 55">
            <a:extLst>
              <a:ext uri="{FF2B5EF4-FFF2-40B4-BE49-F238E27FC236}">
                <a16:creationId xmlns:a16="http://schemas.microsoft.com/office/drawing/2014/main" id="{570CC88E-D3E3-0B46-B637-CC22F55A2A4F}"/>
              </a:ext>
            </a:extLst>
          </p:cNvPr>
          <p:cNvSpPr txBox="1"/>
          <p:nvPr/>
        </p:nvSpPr>
        <p:spPr>
          <a:xfrm>
            <a:off x="1848235" y="2857189"/>
            <a:ext cx="2249334" cy="276999"/>
          </a:xfrm>
          <a:prstGeom prst="rect">
            <a:avLst/>
          </a:prstGeom>
          <a:noFill/>
        </p:spPr>
        <p:txBody>
          <a:bodyPr wrap="none" rtlCol="0">
            <a:spAutoFit/>
          </a:bodyPr>
          <a:lstStyle/>
          <a:p>
            <a:r>
              <a:rPr lang="en-US" sz="1200" dirty="0"/>
              <a:t>Orchestration component log file</a:t>
            </a:r>
          </a:p>
        </p:txBody>
      </p:sp>
      <p:sp>
        <p:nvSpPr>
          <p:cNvPr id="57" name="Oval 56">
            <a:extLst>
              <a:ext uri="{FF2B5EF4-FFF2-40B4-BE49-F238E27FC236}">
                <a16:creationId xmlns:a16="http://schemas.microsoft.com/office/drawing/2014/main" id="{CF469660-BF81-E041-8152-D6A68DD9D17B}"/>
              </a:ext>
            </a:extLst>
          </p:cNvPr>
          <p:cNvSpPr/>
          <p:nvPr/>
        </p:nvSpPr>
        <p:spPr>
          <a:xfrm>
            <a:off x="1537541" y="2885078"/>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58" name="TextBox 57">
            <a:extLst>
              <a:ext uri="{FF2B5EF4-FFF2-40B4-BE49-F238E27FC236}">
                <a16:creationId xmlns:a16="http://schemas.microsoft.com/office/drawing/2014/main" id="{DEB5B713-592B-F747-93FE-5DF2D37EFF6B}"/>
              </a:ext>
            </a:extLst>
          </p:cNvPr>
          <p:cNvSpPr txBox="1"/>
          <p:nvPr/>
        </p:nvSpPr>
        <p:spPr>
          <a:xfrm>
            <a:off x="1859526" y="5264213"/>
            <a:ext cx="2459969" cy="276999"/>
          </a:xfrm>
          <a:prstGeom prst="rect">
            <a:avLst/>
          </a:prstGeom>
          <a:noFill/>
        </p:spPr>
        <p:txBody>
          <a:bodyPr wrap="none" rtlCol="0">
            <a:spAutoFit/>
          </a:bodyPr>
          <a:lstStyle/>
          <a:p>
            <a:r>
              <a:rPr lang="en-US" sz="1200" dirty="0"/>
              <a:t>hive-ETL-pipeline component log file</a:t>
            </a:r>
          </a:p>
        </p:txBody>
      </p:sp>
      <p:sp>
        <p:nvSpPr>
          <p:cNvPr id="59" name="Oval 58">
            <a:extLst>
              <a:ext uri="{FF2B5EF4-FFF2-40B4-BE49-F238E27FC236}">
                <a16:creationId xmlns:a16="http://schemas.microsoft.com/office/drawing/2014/main" id="{478EF016-3B91-3248-A321-22FEEE8FFEA2}"/>
              </a:ext>
            </a:extLst>
          </p:cNvPr>
          <p:cNvSpPr/>
          <p:nvPr/>
        </p:nvSpPr>
        <p:spPr>
          <a:xfrm>
            <a:off x="1562752" y="5276713"/>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60" name="TextBox 59">
            <a:extLst>
              <a:ext uri="{FF2B5EF4-FFF2-40B4-BE49-F238E27FC236}">
                <a16:creationId xmlns:a16="http://schemas.microsoft.com/office/drawing/2014/main" id="{B6427400-3C4C-8849-A87D-1968306721C0}"/>
              </a:ext>
            </a:extLst>
          </p:cNvPr>
          <p:cNvSpPr txBox="1"/>
          <p:nvPr/>
        </p:nvSpPr>
        <p:spPr>
          <a:xfrm>
            <a:off x="7423206" y="4604246"/>
            <a:ext cx="2504916" cy="276999"/>
          </a:xfrm>
          <a:prstGeom prst="rect">
            <a:avLst/>
          </a:prstGeom>
          <a:noFill/>
        </p:spPr>
        <p:txBody>
          <a:bodyPr wrap="none" rtlCol="0">
            <a:spAutoFit/>
          </a:bodyPr>
          <a:lstStyle/>
          <a:p>
            <a:r>
              <a:rPr lang="en-US" sz="1200" dirty="0"/>
              <a:t>Download-history component log file</a:t>
            </a:r>
          </a:p>
        </p:txBody>
      </p:sp>
      <p:sp>
        <p:nvSpPr>
          <p:cNvPr id="61" name="Oval 60">
            <a:extLst>
              <a:ext uri="{FF2B5EF4-FFF2-40B4-BE49-F238E27FC236}">
                <a16:creationId xmlns:a16="http://schemas.microsoft.com/office/drawing/2014/main" id="{24D94B3C-CE18-134F-99BE-994ABBDA377E}"/>
              </a:ext>
            </a:extLst>
          </p:cNvPr>
          <p:cNvSpPr/>
          <p:nvPr/>
        </p:nvSpPr>
        <p:spPr>
          <a:xfrm>
            <a:off x="7114766" y="4616746"/>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62" name="TextBox 61">
            <a:extLst>
              <a:ext uri="{FF2B5EF4-FFF2-40B4-BE49-F238E27FC236}">
                <a16:creationId xmlns:a16="http://schemas.microsoft.com/office/drawing/2014/main" id="{701F9C26-0432-6543-B42E-3D495A928447}"/>
              </a:ext>
            </a:extLst>
          </p:cNvPr>
          <p:cNvSpPr txBox="1"/>
          <p:nvPr/>
        </p:nvSpPr>
        <p:spPr>
          <a:xfrm>
            <a:off x="3047565" y="3410094"/>
            <a:ext cx="1233030" cy="246221"/>
          </a:xfrm>
          <a:prstGeom prst="rect">
            <a:avLst/>
          </a:prstGeom>
          <a:solidFill>
            <a:schemeClr val="bg1"/>
          </a:solidFill>
        </p:spPr>
        <p:txBody>
          <a:bodyPr wrap="none" rtlCol="0">
            <a:spAutoFit/>
          </a:bodyPr>
          <a:lstStyle/>
          <a:p>
            <a:r>
              <a:rPr lang="en-US" sz="1000" b="1" dirty="0">
                <a:solidFill>
                  <a:schemeClr val="accent1">
                    <a:lumMod val="75000"/>
                  </a:schemeClr>
                </a:solidFill>
              </a:rPr>
              <a:t>End of 1</a:t>
            </a:r>
            <a:r>
              <a:rPr lang="en-US" sz="1000" b="1" baseline="30000" dirty="0">
                <a:solidFill>
                  <a:schemeClr val="accent1">
                    <a:lumMod val="75000"/>
                  </a:schemeClr>
                </a:solidFill>
              </a:rPr>
              <a:t>st</a:t>
            </a:r>
            <a:r>
              <a:rPr lang="en-US" sz="1000" b="1" dirty="0">
                <a:solidFill>
                  <a:schemeClr val="accent1">
                    <a:lumMod val="75000"/>
                  </a:schemeClr>
                </a:solidFill>
              </a:rPr>
              <a:t> execution</a:t>
            </a:r>
          </a:p>
        </p:txBody>
      </p:sp>
      <p:cxnSp>
        <p:nvCxnSpPr>
          <p:cNvPr id="63" name="Straight Arrow Connector 62">
            <a:extLst>
              <a:ext uri="{FF2B5EF4-FFF2-40B4-BE49-F238E27FC236}">
                <a16:creationId xmlns:a16="http://schemas.microsoft.com/office/drawing/2014/main" id="{0F2F0C2F-2DD8-3C4A-A778-878AA8B8FA28}"/>
              </a:ext>
            </a:extLst>
          </p:cNvPr>
          <p:cNvCxnSpPr>
            <a:cxnSpLocks/>
          </p:cNvCxnSpPr>
          <p:nvPr/>
        </p:nvCxnSpPr>
        <p:spPr>
          <a:xfrm flipH="1">
            <a:off x="2876760" y="3538948"/>
            <a:ext cx="24382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775853B-EEA5-FD41-8F5B-BFBA9042166E}"/>
              </a:ext>
            </a:extLst>
          </p:cNvPr>
          <p:cNvSpPr txBox="1"/>
          <p:nvPr/>
        </p:nvSpPr>
        <p:spPr>
          <a:xfrm>
            <a:off x="3063701" y="3708196"/>
            <a:ext cx="1292341" cy="246221"/>
          </a:xfrm>
          <a:prstGeom prst="rect">
            <a:avLst/>
          </a:prstGeom>
          <a:solidFill>
            <a:schemeClr val="bg1"/>
          </a:solidFill>
        </p:spPr>
        <p:txBody>
          <a:bodyPr wrap="none" rtlCol="0">
            <a:spAutoFit/>
          </a:bodyPr>
          <a:lstStyle/>
          <a:p>
            <a:r>
              <a:rPr lang="en-US" sz="1000" b="1" dirty="0">
                <a:solidFill>
                  <a:schemeClr val="accent1">
                    <a:lumMod val="75000"/>
                  </a:schemeClr>
                </a:solidFill>
              </a:rPr>
              <a:t>End of 2</a:t>
            </a:r>
            <a:r>
              <a:rPr lang="en-US" sz="1000" b="1" baseline="30000" dirty="0">
                <a:solidFill>
                  <a:schemeClr val="accent1">
                    <a:lumMod val="75000"/>
                  </a:schemeClr>
                </a:solidFill>
              </a:rPr>
              <a:t>nd</a:t>
            </a:r>
            <a:r>
              <a:rPr lang="en-US" sz="1000" b="1" dirty="0">
                <a:solidFill>
                  <a:schemeClr val="accent1">
                    <a:lumMod val="75000"/>
                  </a:schemeClr>
                </a:solidFill>
              </a:rPr>
              <a:t> execution</a:t>
            </a:r>
          </a:p>
        </p:txBody>
      </p:sp>
      <p:cxnSp>
        <p:nvCxnSpPr>
          <p:cNvPr id="65" name="Straight Arrow Connector 64">
            <a:extLst>
              <a:ext uri="{FF2B5EF4-FFF2-40B4-BE49-F238E27FC236}">
                <a16:creationId xmlns:a16="http://schemas.microsoft.com/office/drawing/2014/main" id="{2BD4151B-9029-8B46-A78A-98EFD058B6A5}"/>
              </a:ext>
            </a:extLst>
          </p:cNvPr>
          <p:cNvCxnSpPr>
            <a:cxnSpLocks/>
          </p:cNvCxnSpPr>
          <p:nvPr/>
        </p:nvCxnSpPr>
        <p:spPr>
          <a:xfrm flipH="1">
            <a:off x="2892896" y="3837050"/>
            <a:ext cx="24382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CBDA005E-C717-134B-AE79-5AA4D92FB1A5}"/>
              </a:ext>
            </a:extLst>
          </p:cNvPr>
          <p:cNvPicPr>
            <a:picLocks noChangeAspect="1"/>
          </p:cNvPicPr>
          <p:nvPr/>
        </p:nvPicPr>
        <p:blipFill>
          <a:blip r:embed="rId5"/>
          <a:stretch>
            <a:fillRect/>
          </a:stretch>
        </p:blipFill>
        <p:spPr>
          <a:xfrm>
            <a:off x="10426941" y="4347509"/>
            <a:ext cx="1219200" cy="317500"/>
          </a:xfrm>
          <a:prstGeom prst="rect">
            <a:avLst/>
          </a:prstGeom>
        </p:spPr>
      </p:pic>
      <p:sp>
        <p:nvSpPr>
          <p:cNvPr id="69" name="TextBox 68">
            <a:extLst>
              <a:ext uri="{FF2B5EF4-FFF2-40B4-BE49-F238E27FC236}">
                <a16:creationId xmlns:a16="http://schemas.microsoft.com/office/drawing/2014/main" id="{E88DA1DE-3B97-8F48-986C-7BE100BE58A4}"/>
              </a:ext>
            </a:extLst>
          </p:cNvPr>
          <p:cNvSpPr txBox="1"/>
          <p:nvPr/>
        </p:nvSpPr>
        <p:spPr>
          <a:xfrm>
            <a:off x="10287902" y="4651432"/>
            <a:ext cx="1624163" cy="246221"/>
          </a:xfrm>
          <a:prstGeom prst="rect">
            <a:avLst/>
          </a:prstGeom>
          <a:solidFill>
            <a:schemeClr val="bg1"/>
          </a:solidFill>
        </p:spPr>
        <p:txBody>
          <a:bodyPr wrap="none" rtlCol="0">
            <a:spAutoFit/>
          </a:bodyPr>
          <a:lstStyle/>
          <a:p>
            <a:r>
              <a:rPr lang="en-US" sz="1000" b="1" dirty="0">
                <a:solidFill>
                  <a:schemeClr val="accent1">
                    <a:lumMod val="75000"/>
                  </a:schemeClr>
                </a:solidFill>
              </a:rPr>
              <a:t>Log from the 1</a:t>
            </a:r>
            <a:r>
              <a:rPr lang="en-US" sz="1000" b="1" baseline="30000" dirty="0">
                <a:solidFill>
                  <a:schemeClr val="accent1">
                    <a:lumMod val="75000"/>
                  </a:schemeClr>
                </a:solidFill>
              </a:rPr>
              <a:t>st</a:t>
            </a:r>
            <a:r>
              <a:rPr lang="en-US" sz="1000" b="1" dirty="0">
                <a:solidFill>
                  <a:schemeClr val="accent1">
                    <a:lumMod val="75000"/>
                  </a:schemeClr>
                </a:solidFill>
              </a:rPr>
              <a:t> executions</a:t>
            </a:r>
          </a:p>
        </p:txBody>
      </p:sp>
      <p:sp>
        <p:nvSpPr>
          <p:cNvPr id="76" name="TextBox 75">
            <a:extLst>
              <a:ext uri="{FF2B5EF4-FFF2-40B4-BE49-F238E27FC236}">
                <a16:creationId xmlns:a16="http://schemas.microsoft.com/office/drawing/2014/main" id="{AA664672-BAD3-D24C-84F0-86AAAA18389A}"/>
              </a:ext>
            </a:extLst>
          </p:cNvPr>
          <p:cNvSpPr txBox="1"/>
          <p:nvPr/>
        </p:nvSpPr>
        <p:spPr>
          <a:xfrm>
            <a:off x="5559549" y="5245460"/>
            <a:ext cx="1926088" cy="246221"/>
          </a:xfrm>
          <a:prstGeom prst="rect">
            <a:avLst/>
          </a:prstGeom>
          <a:solidFill>
            <a:schemeClr val="bg1"/>
          </a:solidFill>
        </p:spPr>
        <p:txBody>
          <a:bodyPr wrap="square" rtlCol="0">
            <a:spAutoFit/>
          </a:bodyPr>
          <a:lstStyle/>
          <a:p>
            <a:r>
              <a:rPr lang="en-US" sz="1000" b="1" dirty="0">
                <a:solidFill>
                  <a:schemeClr val="accent1">
                    <a:lumMod val="75000"/>
                  </a:schemeClr>
                </a:solidFill>
              </a:rPr>
              <a:t>Log from the 1</a:t>
            </a:r>
            <a:r>
              <a:rPr lang="en-US" sz="1000" b="1" baseline="30000" dirty="0">
                <a:solidFill>
                  <a:schemeClr val="accent1">
                    <a:lumMod val="75000"/>
                  </a:schemeClr>
                </a:solidFill>
              </a:rPr>
              <a:t>st</a:t>
            </a:r>
            <a:r>
              <a:rPr lang="en-US" sz="1000" b="1" dirty="0">
                <a:solidFill>
                  <a:schemeClr val="accent1">
                    <a:lumMod val="75000"/>
                  </a:schemeClr>
                </a:solidFill>
              </a:rPr>
              <a:t> executions</a:t>
            </a:r>
          </a:p>
        </p:txBody>
      </p:sp>
      <p:pic>
        <p:nvPicPr>
          <p:cNvPr id="74" name="Picture 73">
            <a:extLst>
              <a:ext uri="{FF2B5EF4-FFF2-40B4-BE49-F238E27FC236}">
                <a16:creationId xmlns:a16="http://schemas.microsoft.com/office/drawing/2014/main" id="{EB02A422-CDD8-1D45-A39B-5933E2768944}"/>
              </a:ext>
            </a:extLst>
          </p:cNvPr>
          <p:cNvPicPr>
            <a:picLocks noChangeAspect="1"/>
          </p:cNvPicPr>
          <p:nvPr/>
        </p:nvPicPr>
        <p:blipFill>
          <a:blip r:embed="rId6"/>
          <a:stretch>
            <a:fillRect/>
          </a:stretch>
        </p:blipFill>
        <p:spPr>
          <a:xfrm>
            <a:off x="2957705" y="5036348"/>
            <a:ext cx="4265444" cy="157979"/>
          </a:xfrm>
          <a:prstGeom prst="rect">
            <a:avLst/>
          </a:prstGeom>
        </p:spPr>
      </p:pic>
      <p:sp>
        <p:nvSpPr>
          <p:cNvPr id="68" name="Rectangle 67">
            <a:extLst>
              <a:ext uri="{FF2B5EF4-FFF2-40B4-BE49-F238E27FC236}">
                <a16:creationId xmlns:a16="http://schemas.microsoft.com/office/drawing/2014/main" id="{E4C8B694-CF13-4046-BFDB-EACFCAE3636E}"/>
              </a:ext>
            </a:extLst>
          </p:cNvPr>
          <p:cNvSpPr/>
          <p:nvPr/>
        </p:nvSpPr>
        <p:spPr>
          <a:xfrm>
            <a:off x="10357698" y="4367966"/>
            <a:ext cx="1267031"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0B24E6-EB7B-524B-B727-3FAC71178065}"/>
              </a:ext>
            </a:extLst>
          </p:cNvPr>
          <p:cNvSpPr/>
          <p:nvPr/>
        </p:nvSpPr>
        <p:spPr>
          <a:xfrm>
            <a:off x="2936037" y="5008780"/>
            <a:ext cx="4265443" cy="2277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839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5616-AB34-BD45-ACC7-791576F77D5F}"/>
              </a:ext>
            </a:extLst>
          </p:cNvPr>
          <p:cNvSpPr>
            <a:spLocks noGrp="1"/>
          </p:cNvSpPr>
          <p:nvPr>
            <p:ph type="title"/>
          </p:nvPr>
        </p:nvSpPr>
        <p:spPr/>
        <p:txBody>
          <a:bodyPr>
            <a:normAutofit/>
          </a:bodyPr>
          <a:lstStyle/>
          <a:p>
            <a:r>
              <a:rPr lang="en-US" sz="3200" dirty="0"/>
              <a:t>HDFS samples – Part A</a:t>
            </a:r>
          </a:p>
        </p:txBody>
      </p:sp>
      <p:pic>
        <p:nvPicPr>
          <p:cNvPr id="7" name="Picture 6">
            <a:extLst>
              <a:ext uri="{FF2B5EF4-FFF2-40B4-BE49-F238E27FC236}">
                <a16:creationId xmlns:a16="http://schemas.microsoft.com/office/drawing/2014/main" id="{6B411FD8-5ED3-2642-9697-8A780FF7996C}"/>
              </a:ext>
            </a:extLst>
          </p:cNvPr>
          <p:cNvPicPr>
            <a:picLocks noChangeAspect="1"/>
          </p:cNvPicPr>
          <p:nvPr/>
        </p:nvPicPr>
        <p:blipFill>
          <a:blip r:embed="rId2"/>
          <a:stretch>
            <a:fillRect/>
          </a:stretch>
        </p:blipFill>
        <p:spPr>
          <a:xfrm>
            <a:off x="6719335" y="1320947"/>
            <a:ext cx="5280075" cy="3673424"/>
          </a:xfrm>
          <a:prstGeom prst="rect">
            <a:avLst/>
          </a:prstGeom>
        </p:spPr>
      </p:pic>
      <p:grpSp>
        <p:nvGrpSpPr>
          <p:cNvPr id="13" name="Group 12">
            <a:extLst>
              <a:ext uri="{FF2B5EF4-FFF2-40B4-BE49-F238E27FC236}">
                <a16:creationId xmlns:a16="http://schemas.microsoft.com/office/drawing/2014/main" id="{942F10FA-3F3D-A04C-AECE-EA54457AB03E}"/>
              </a:ext>
            </a:extLst>
          </p:cNvPr>
          <p:cNvGrpSpPr/>
          <p:nvPr/>
        </p:nvGrpSpPr>
        <p:grpSpPr>
          <a:xfrm>
            <a:off x="192589" y="1320947"/>
            <a:ext cx="5280077" cy="5469715"/>
            <a:chOff x="192590" y="1320947"/>
            <a:chExt cx="5280077" cy="5469715"/>
          </a:xfrm>
        </p:grpSpPr>
        <p:pic>
          <p:nvPicPr>
            <p:cNvPr id="9" name="Picture 8">
              <a:extLst>
                <a:ext uri="{FF2B5EF4-FFF2-40B4-BE49-F238E27FC236}">
                  <a16:creationId xmlns:a16="http://schemas.microsoft.com/office/drawing/2014/main" id="{6BA5F825-B2C5-1741-8E6E-CAD6C806E68F}"/>
                </a:ext>
              </a:extLst>
            </p:cNvPr>
            <p:cNvPicPr>
              <a:picLocks noChangeAspect="1"/>
            </p:cNvPicPr>
            <p:nvPr/>
          </p:nvPicPr>
          <p:blipFill>
            <a:blip r:embed="rId3"/>
            <a:stretch>
              <a:fillRect/>
            </a:stretch>
          </p:blipFill>
          <p:spPr>
            <a:xfrm>
              <a:off x="192590" y="3117237"/>
              <a:ext cx="5280077" cy="3673425"/>
            </a:xfrm>
            <a:prstGeom prst="rect">
              <a:avLst/>
            </a:prstGeom>
          </p:spPr>
        </p:pic>
        <p:pic>
          <p:nvPicPr>
            <p:cNvPr id="12" name="Picture 11">
              <a:extLst>
                <a:ext uri="{FF2B5EF4-FFF2-40B4-BE49-F238E27FC236}">
                  <a16:creationId xmlns:a16="http://schemas.microsoft.com/office/drawing/2014/main" id="{AE82698E-F4EF-D14B-9279-D2618F21DBFF}"/>
                </a:ext>
              </a:extLst>
            </p:cNvPr>
            <p:cNvPicPr>
              <a:picLocks noChangeAspect="1"/>
            </p:cNvPicPr>
            <p:nvPr/>
          </p:nvPicPr>
          <p:blipFill>
            <a:blip r:embed="rId4"/>
            <a:stretch>
              <a:fillRect/>
            </a:stretch>
          </p:blipFill>
          <p:spPr>
            <a:xfrm>
              <a:off x="192590" y="1320947"/>
              <a:ext cx="5280075" cy="3673424"/>
            </a:xfrm>
            <a:prstGeom prst="rect">
              <a:avLst/>
            </a:prstGeom>
          </p:spPr>
        </p:pic>
      </p:grpSp>
      <p:sp>
        <p:nvSpPr>
          <p:cNvPr id="14" name="TextBox 13">
            <a:extLst>
              <a:ext uri="{FF2B5EF4-FFF2-40B4-BE49-F238E27FC236}">
                <a16:creationId xmlns:a16="http://schemas.microsoft.com/office/drawing/2014/main" id="{C4672213-7947-A444-8D2F-038F7ABFF657}"/>
              </a:ext>
            </a:extLst>
          </p:cNvPr>
          <p:cNvSpPr txBox="1"/>
          <p:nvPr/>
        </p:nvSpPr>
        <p:spPr>
          <a:xfrm>
            <a:off x="1654872" y="2906124"/>
            <a:ext cx="1029449" cy="246221"/>
          </a:xfrm>
          <a:prstGeom prst="rect">
            <a:avLst/>
          </a:prstGeom>
          <a:noFill/>
        </p:spPr>
        <p:txBody>
          <a:bodyPr wrap="none" rtlCol="0">
            <a:spAutoFit/>
          </a:bodyPr>
          <a:lstStyle/>
          <a:p>
            <a:pPr algn="r"/>
            <a:r>
              <a:rPr lang="en-US" sz="1000" b="1" dirty="0">
                <a:solidFill>
                  <a:srgbClr val="C00000"/>
                </a:solidFill>
              </a:rPr>
              <a:t>Database folder</a:t>
            </a:r>
          </a:p>
        </p:txBody>
      </p:sp>
      <p:cxnSp>
        <p:nvCxnSpPr>
          <p:cNvPr id="15" name="Straight Arrow Connector 14">
            <a:extLst>
              <a:ext uri="{FF2B5EF4-FFF2-40B4-BE49-F238E27FC236}">
                <a16:creationId xmlns:a16="http://schemas.microsoft.com/office/drawing/2014/main" id="{2F9C2558-DCE8-2C4E-B03E-6B43BD962FC5}"/>
              </a:ext>
            </a:extLst>
          </p:cNvPr>
          <p:cNvCxnSpPr>
            <a:cxnSpLocks/>
          </p:cNvCxnSpPr>
          <p:nvPr/>
        </p:nvCxnSpPr>
        <p:spPr>
          <a:xfrm flipH="1" flipV="1">
            <a:off x="1516283" y="3036996"/>
            <a:ext cx="201130"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Left Brace 16">
            <a:extLst>
              <a:ext uri="{FF2B5EF4-FFF2-40B4-BE49-F238E27FC236}">
                <a16:creationId xmlns:a16="http://schemas.microsoft.com/office/drawing/2014/main" id="{51B5AB12-AAA9-6046-B3D3-EDE99BA1B47A}"/>
              </a:ext>
            </a:extLst>
          </p:cNvPr>
          <p:cNvSpPr/>
          <p:nvPr/>
        </p:nvSpPr>
        <p:spPr>
          <a:xfrm flipH="1">
            <a:off x="5532696" y="3628388"/>
            <a:ext cx="104172" cy="307335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8EA01D07-C7CE-0146-9101-F7AC6BA11FD5}"/>
              </a:ext>
            </a:extLst>
          </p:cNvPr>
          <p:cNvSpPr txBox="1"/>
          <p:nvPr/>
        </p:nvSpPr>
        <p:spPr>
          <a:xfrm>
            <a:off x="5550179" y="5033995"/>
            <a:ext cx="1242648" cy="246221"/>
          </a:xfrm>
          <a:prstGeom prst="rect">
            <a:avLst/>
          </a:prstGeom>
          <a:noFill/>
        </p:spPr>
        <p:txBody>
          <a:bodyPr wrap="none" rtlCol="0">
            <a:spAutoFit/>
          </a:bodyPr>
          <a:lstStyle/>
          <a:p>
            <a:pPr algn="r"/>
            <a:r>
              <a:rPr lang="en-US" sz="1000" b="1" dirty="0">
                <a:solidFill>
                  <a:srgbClr val="C00000"/>
                </a:solidFill>
              </a:rPr>
              <a:t>Hive tables in HDFS </a:t>
            </a:r>
          </a:p>
        </p:txBody>
      </p:sp>
      <p:sp>
        <p:nvSpPr>
          <p:cNvPr id="19" name="Oval 18">
            <a:extLst>
              <a:ext uri="{FF2B5EF4-FFF2-40B4-BE49-F238E27FC236}">
                <a16:creationId xmlns:a16="http://schemas.microsoft.com/office/drawing/2014/main" id="{C74661C4-3157-394D-8875-B8B0187E16F5}"/>
              </a:ext>
            </a:extLst>
          </p:cNvPr>
          <p:cNvSpPr/>
          <p:nvPr/>
        </p:nvSpPr>
        <p:spPr>
          <a:xfrm>
            <a:off x="2451983" y="2261328"/>
            <a:ext cx="251999" cy="251999"/>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0" name="TextBox 19">
            <a:extLst>
              <a:ext uri="{FF2B5EF4-FFF2-40B4-BE49-F238E27FC236}">
                <a16:creationId xmlns:a16="http://schemas.microsoft.com/office/drawing/2014/main" id="{528B0ECF-6EF5-C949-958E-AFC06EA81734}"/>
              </a:ext>
            </a:extLst>
          </p:cNvPr>
          <p:cNvSpPr txBox="1"/>
          <p:nvPr/>
        </p:nvSpPr>
        <p:spPr>
          <a:xfrm>
            <a:off x="2669257" y="2255531"/>
            <a:ext cx="2714141" cy="276999"/>
          </a:xfrm>
          <a:prstGeom prst="rect">
            <a:avLst/>
          </a:prstGeom>
          <a:noFill/>
        </p:spPr>
        <p:txBody>
          <a:bodyPr wrap="none" rtlCol="0">
            <a:spAutoFit/>
          </a:bodyPr>
          <a:lstStyle/>
          <a:p>
            <a:r>
              <a:rPr lang="en-US" sz="1200" dirty="0">
                <a:solidFill>
                  <a:srgbClr val="C00000"/>
                </a:solidFill>
              </a:rPr>
              <a:t>Creating application database and tables</a:t>
            </a:r>
          </a:p>
        </p:txBody>
      </p:sp>
      <p:sp>
        <p:nvSpPr>
          <p:cNvPr id="21" name="Oval 20">
            <a:extLst>
              <a:ext uri="{FF2B5EF4-FFF2-40B4-BE49-F238E27FC236}">
                <a16:creationId xmlns:a16="http://schemas.microsoft.com/office/drawing/2014/main" id="{EBD99E7B-8872-5A4C-9E76-83309D818682}"/>
              </a:ext>
            </a:extLst>
          </p:cNvPr>
          <p:cNvSpPr/>
          <p:nvPr/>
        </p:nvSpPr>
        <p:spPr>
          <a:xfrm>
            <a:off x="8988500" y="2223578"/>
            <a:ext cx="251999" cy="251999"/>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22" name="TextBox 21">
            <a:extLst>
              <a:ext uri="{FF2B5EF4-FFF2-40B4-BE49-F238E27FC236}">
                <a16:creationId xmlns:a16="http://schemas.microsoft.com/office/drawing/2014/main" id="{5A1C7CE0-7A3B-5B4C-914F-ACBF0968E6F1}"/>
              </a:ext>
            </a:extLst>
          </p:cNvPr>
          <p:cNvSpPr txBox="1"/>
          <p:nvPr/>
        </p:nvSpPr>
        <p:spPr>
          <a:xfrm>
            <a:off x="9205774" y="2136756"/>
            <a:ext cx="2444452" cy="461665"/>
          </a:xfrm>
          <a:prstGeom prst="rect">
            <a:avLst/>
          </a:prstGeom>
          <a:noFill/>
        </p:spPr>
        <p:txBody>
          <a:bodyPr wrap="none" rtlCol="0">
            <a:spAutoFit/>
          </a:bodyPr>
          <a:lstStyle/>
          <a:p>
            <a:r>
              <a:rPr lang="en-US" sz="1200" dirty="0">
                <a:solidFill>
                  <a:srgbClr val="C00000"/>
                </a:solidFill>
              </a:rPr>
              <a:t>Importing earthquakes data to </a:t>
            </a:r>
          </a:p>
          <a:p>
            <a:r>
              <a:rPr lang="en-US" sz="1200" dirty="0">
                <a:solidFill>
                  <a:srgbClr val="C00000"/>
                </a:solidFill>
              </a:rPr>
              <a:t>a staging table with TEXTFILE format</a:t>
            </a:r>
          </a:p>
        </p:txBody>
      </p:sp>
      <p:sp>
        <p:nvSpPr>
          <p:cNvPr id="23" name="TextBox 22">
            <a:extLst>
              <a:ext uri="{FF2B5EF4-FFF2-40B4-BE49-F238E27FC236}">
                <a16:creationId xmlns:a16="http://schemas.microsoft.com/office/drawing/2014/main" id="{4FA267D2-3411-CE48-BEDE-A7FB3FC40191}"/>
              </a:ext>
            </a:extLst>
          </p:cNvPr>
          <p:cNvSpPr txBox="1"/>
          <p:nvPr/>
        </p:nvSpPr>
        <p:spPr>
          <a:xfrm>
            <a:off x="6968877" y="4844555"/>
            <a:ext cx="4911986" cy="1200329"/>
          </a:xfrm>
          <a:prstGeom prst="rect">
            <a:avLst/>
          </a:prstGeom>
          <a:noFill/>
        </p:spPr>
        <p:txBody>
          <a:bodyPr wrap="none" rtlCol="0">
            <a:spAutoFit/>
          </a:bodyPr>
          <a:lstStyle/>
          <a:p>
            <a:r>
              <a:rPr lang="en-US" sz="1200" dirty="0"/>
              <a:t>The hive-ETL-pipeline component creates the application’s database and</a:t>
            </a:r>
          </a:p>
          <a:p>
            <a:r>
              <a:rPr lang="en-US" sz="1200" dirty="0"/>
              <a:t>tables [Figure 1], and loads the static data (cities and seismograph stations).</a:t>
            </a:r>
          </a:p>
          <a:p>
            <a:endParaRPr lang="en-US" sz="1200" dirty="0"/>
          </a:p>
          <a:p>
            <a:r>
              <a:rPr lang="en-US" sz="1200" dirty="0"/>
              <a:t>Then for each data file, the component imports the data into a staging table</a:t>
            </a:r>
          </a:p>
          <a:p>
            <a:r>
              <a:rPr lang="en-US" sz="1200" dirty="0"/>
              <a:t>with TEXTFILE format [Figure 2]. That file is in clear text, and the user</a:t>
            </a:r>
          </a:p>
          <a:p>
            <a:r>
              <a:rPr lang="en-US" sz="1200" dirty="0"/>
              <a:t>can be download and read its content.</a:t>
            </a:r>
          </a:p>
        </p:txBody>
      </p:sp>
    </p:spTree>
    <p:extLst>
      <p:ext uri="{BB962C8B-B14F-4D97-AF65-F5344CB8AC3E}">
        <p14:creationId xmlns:p14="http://schemas.microsoft.com/office/powerpoint/2010/main" val="2655924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B076-E691-A44E-AF57-A3A405484719}"/>
              </a:ext>
            </a:extLst>
          </p:cNvPr>
          <p:cNvSpPr>
            <a:spLocks noGrp="1"/>
          </p:cNvSpPr>
          <p:nvPr>
            <p:ph type="title"/>
          </p:nvPr>
        </p:nvSpPr>
        <p:spPr/>
        <p:txBody>
          <a:bodyPr>
            <a:normAutofit/>
          </a:bodyPr>
          <a:lstStyle/>
          <a:p>
            <a:r>
              <a:rPr lang="en-US" sz="3200" dirty="0"/>
              <a:t>HDFS samples – Part B</a:t>
            </a:r>
          </a:p>
        </p:txBody>
      </p:sp>
      <p:pic>
        <p:nvPicPr>
          <p:cNvPr id="5" name="Picture 4">
            <a:extLst>
              <a:ext uri="{FF2B5EF4-FFF2-40B4-BE49-F238E27FC236}">
                <a16:creationId xmlns:a16="http://schemas.microsoft.com/office/drawing/2014/main" id="{4F2B9415-E5DF-7A4B-9B92-62DEF1D2867E}"/>
              </a:ext>
            </a:extLst>
          </p:cNvPr>
          <p:cNvPicPr>
            <a:picLocks noChangeAspect="1"/>
          </p:cNvPicPr>
          <p:nvPr/>
        </p:nvPicPr>
        <p:blipFill>
          <a:blip r:embed="rId3"/>
          <a:stretch>
            <a:fillRect/>
          </a:stretch>
        </p:blipFill>
        <p:spPr>
          <a:xfrm>
            <a:off x="6340936" y="362857"/>
            <a:ext cx="4642473" cy="3229835"/>
          </a:xfrm>
          <a:prstGeom prst="rect">
            <a:avLst/>
          </a:prstGeom>
        </p:spPr>
      </p:pic>
      <p:pic>
        <p:nvPicPr>
          <p:cNvPr id="7" name="Picture 6">
            <a:extLst>
              <a:ext uri="{FF2B5EF4-FFF2-40B4-BE49-F238E27FC236}">
                <a16:creationId xmlns:a16="http://schemas.microsoft.com/office/drawing/2014/main" id="{8814DE7F-65A1-7B45-A380-2D30391C739A}"/>
              </a:ext>
            </a:extLst>
          </p:cNvPr>
          <p:cNvPicPr>
            <a:picLocks noChangeAspect="1"/>
          </p:cNvPicPr>
          <p:nvPr/>
        </p:nvPicPr>
        <p:blipFill>
          <a:blip r:embed="rId4"/>
          <a:stretch>
            <a:fillRect/>
          </a:stretch>
        </p:blipFill>
        <p:spPr>
          <a:xfrm>
            <a:off x="6340936" y="3716087"/>
            <a:ext cx="4642473" cy="3229835"/>
          </a:xfrm>
          <a:prstGeom prst="rect">
            <a:avLst/>
          </a:prstGeom>
        </p:spPr>
      </p:pic>
      <p:pic>
        <p:nvPicPr>
          <p:cNvPr id="9" name="Picture 8">
            <a:extLst>
              <a:ext uri="{FF2B5EF4-FFF2-40B4-BE49-F238E27FC236}">
                <a16:creationId xmlns:a16="http://schemas.microsoft.com/office/drawing/2014/main" id="{48695319-8663-0D44-AFBB-8DCE9AF4A798}"/>
              </a:ext>
            </a:extLst>
          </p:cNvPr>
          <p:cNvPicPr>
            <a:picLocks noChangeAspect="1"/>
          </p:cNvPicPr>
          <p:nvPr/>
        </p:nvPicPr>
        <p:blipFill>
          <a:blip r:embed="rId5"/>
          <a:stretch>
            <a:fillRect/>
          </a:stretch>
        </p:blipFill>
        <p:spPr>
          <a:xfrm>
            <a:off x="381061" y="3106779"/>
            <a:ext cx="5099613" cy="3547874"/>
          </a:xfrm>
          <a:prstGeom prst="rect">
            <a:avLst/>
          </a:prstGeom>
        </p:spPr>
      </p:pic>
      <p:sp>
        <p:nvSpPr>
          <p:cNvPr id="10" name="Oval 9">
            <a:extLst>
              <a:ext uri="{FF2B5EF4-FFF2-40B4-BE49-F238E27FC236}">
                <a16:creationId xmlns:a16="http://schemas.microsoft.com/office/drawing/2014/main" id="{30042F16-BFA7-134C-AC0A-F7DD7F64591A}"/>
              </a:ext>
            </a:extLst>
          </p:cNvPr>
          <p:cNvSpPr/>
          <p:nvPr/>
        </p:nvSpPr>
        <p:spPr>
          <a:xfrm>
            <a:off x="8321683" y="1156427"/>
            <a:ext cx="251999" cy="251999"/>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1" name="TextBox 10">
            <a:extLst>
              <a:ext uri="{FF2B5EF4-FFF2-40B4-BE49-F238E27FC236}">
                <a16:creationId xmlns:a16="http://schemas.microsoft.com/office/drawing/2014/main" id="{0E2DA629-19A2-0E41-83C2-7E9840D49D90}"/>
              </a:ext>
            </a:extLst>
          </p:cNvPr>
          <p:cNvSpPr txBox="1"/>
          <p:nvPr/>
        </p:nvSpPr>
        <p:spPr>
          <a:xfrm>
            <a:off x="8538957" y="1069605"/>
            <a:ext cx="2160976" cy="461665"/>
          </a:xfrm>
          <a:prstGeom prst="rect">
            <a:avLst/>
          </a:prstGeom>
          <a:noFill/>
        </p:spPr>
        <p:txBody>
          <a:bodyPr wrap="none" rtlCol="0">
            <a:spAutoFit/>
          </a:bodyPr>
          <a:lstStyle/>
          <a:p>
            <a:r>
              <a:rPr lang="en-US" sz="1200" dirty="0">
                <a:solidFill>
                  <a:srgbClr val="C00000"/>
                </a:solidFill>
              </a:rPr>
              <a:t>Importing earthquakes data to </a:t>
            </a:r>
          </a:p>
          <a:p>
            <a:r>
              <a:rPr lang="en-US" sz="1200" dirty="0">
                <a:solidFill>
                  <a:srgbClr val="C00000"/>
                </a:solidFill>
              </a:rPr>
              <a:t>a staging table with ORC format</a:t>
            </a:r>
          </a:p>
        </p:txBody>
      </p:sp>
      <p:sp>
        <p:nvSpPr>
          <p:cNvPr id="12" name="Left Brace 11">
            <a:extLst>
              <a:ext uri="{FF2B5EF4-FFF2-40B4-BE49-F238E27FC236}">
                <a16:creationId xmlns:a16="http://schemas.microsoft.com/office/drawing/2014/main" id="{57C13308-AD05-6C4F-BA85-9B3F82346C36}"/>
              </a:ext>
            </a:extLst>
          </p:cNvPr>
          <p:cNvSpPr/>
          <p:nvPr/>
        </p:nvSpPr>
        <p:spPr>
          <a:xfrm flipH="1">
            <a:off x="5127580" y="5348081"/>
            <a:ext cx="45719" cy="117116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D7CEA5E-B1DF-D246-A87F-6FC7A3DD135A}"/>
              </a:ext>
            </a:extLst>
          </p:cNvPr>
          <p:cNvSpPr txBox="1"/>
          <p:nvPr/>
        </p:nvSpPr>
        <p:spPr>
          <a:xfrm>
            <a:off x="5173299" y="5810554"/>
            <a:ext cx="1067921" cy="246221"/>
          </a:xfrm>
          <a:prstGeom prst="rect">
            <a:avLst/>
          </a:prstGeom>
          <a:noFill/>
        </p:spPr>
        <p:txBody>
          <a:bodyPr wrap="none" rtlCol="0">
            <a:spAutoFit/>
          </a:bodyPr>
          <a:lstStyle/>
          <a:p>
            <a:pPr algn="r"/>
            <a:r>
              <a:rPr lang="en-US" sz="1000" b="1" dirty="0">
                <a:solidFill>
                  <a:srgbClr val="C00000"/>
                </a:solidFill>
              </a:rPr>
              <a:t>Buckets in HDFS </a:t>
            </a:r>
          </a:p>
        </p:txBody>
      </p:sp>
      <p:sp>
        <p:nvSpPr>
          <p:cNvPr id="14" name="Left Brace 13">
            <a:extLst>
              <a:ext uri="{FF2B5EF4-FFF2-40B4-BE49-F238E27FC236}">
                <a16:creationId xmlns:a16="http://schemas.microsoft.com/office/drawing/2014/main" id="{0F998A1E-3CF5-604C-801A-EF455EADBE1A}"/>
              </a:ext>
            </a:extLst>
          </p:cNvPr>
          <p:cNvSpPr/>
          <p:nvPr/>
        </p:nvSpPr>
        <p:spPr>
          <a:xfrm flipH="1">
            <a:off x="10860866" y="2383676"/>
            <a:ext cx="45720" cy="48332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C43D609-5B83-3848-89BC-5D7F084EEBC6}"/>
              </a:ext>
            </a:extLst>
          </p:cNvPr>
          <p:cNvSpPr txBox="1"/>
          <p:nvPr/>
        </p:nvSpPr>
        <p:spPr>
          <a:xfrm>
            <a:off x="10840570" y="2446738"/>
            <a:ext cx="1143262" cy="400110"/>
          </a:xfrm>
          <a:prstGeom prst="rect">
            <a:avLst/>
          </a:prstGeom>
          <a:noFill/>
        </p:spPr>
        <p:txBody>
          <a:bodyPr wrap="none" rtlCol="0">
            <a:spAutoFit/>
          </a:bodyPr>
          <a:lstStyle/>
          <a:p>
            <a:pPr algn="r"/>
            <a:r>
              <a:rPr lang="en-US" sz="1000" b="1" dirty="0">
                <a:solidFill>
                  <a:srgbClr val="C00000"/>
                </a:solidFill>
              </a:rPr>
              <a:t>Partitions in HDFS</a:t>
            </a:r>
          </a:p>
          <a:p>
            <a:r>
              <a:rPr lang="en-US" sz="1000" b="1" dirty="0">
                <a:solidFill>
                  <a:srgbClr val="C00000"/>
                </a:solidFill>
              </a:rPr>
              <a:t>1</a:t>
            </a:r>
            <a:r>
              <a:rPr lang="en-US" sz="1000" b="1" baseline="30000" dirty="0">
                <a:solidFill>
                  <a:srgbClr val="C00000"/>
                </a:solidFill>
              </a:rPr>
              <a:t>st</a:t>
            </a:r>
            <a:r>
              <a:rPr lang="en-US" sz="1000" b="1" dirty="0">
                <a:solidFill>
                  <a:srgbClr val="C00000"/>
                </a:solidFill>
              </a:rPr>
              <a:t> level </a:t>
            </a:r>
          </a:p>
        </p:txBody>
      </p:sp>
      <p:sp>
        <p:nvSpPr>
          <p:cNvPr id="16" name="Left Brace 15">
            <a:extLst>
              <a:ext uri="{FF2B5EF4-FFF2-40B4-BE49-F238E27FC236}">
                <a16:creationId xmlns:a16="http://schemas.microsoft.com/office/drawing/2014/main" id="{CC27D14C-3E29-0F45-A1E1-0E38DD7E1A34}"/>
              </a:ext>
            </a:extLst>
          </p:cNvPr>
          <p:cNvSpPr/>
          <p:nvPr/>
        </p:nvSpPr>
        <p:spPr>
          <a:xfrm flipH="1">
            <a:off x="10770904" y="5662839"/>
            <a:ext cx="45719" cy="3592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DA8C67E-8D2D-9048-A306-443CAFECE6CE}"/>
              </a:ext>
            </a:extLst>
          </p:cNvPr>
          <p:cNvSpPr txBox="1"/>
          <p:nvPr/>
        </p:nvSpPr>
        <p:spPr>
          <a:xfrm>
            <a:off x="10772835" y="5643140"/>
            <a:ext cx="1143262" cy="400110"/>
          </a:xfrm>
          <a:prstGeom prst="rect">
            <a:avLst/>
          </a:prstGeom>
          <a:noFill/>
        </p:spPr>
        <p:txBody>
          <a:bodyPr wrap="none" rtlCol="0">
            <a:spAutoFit/>
          </a:bodyPr>
          <a:lstStyle/>
          <a:p>
            <a:r>
              <a:rPr lang="en-US" sz="1000" b="1" dirty="0">
                <a:solidFill>
                  <a:srgbClr val="C00000"/>
                </a:solidFill>
              </a:rPr>
              <a:t>Partitions in HDFS</a:t>
            </a:r>
          </a:p>
          <a:p>
            <a:r>
              <a:rPr lang="en-US" sz="1000" b="1" dirty="0">
                <a:solidFill>
                  <a:srgbClr val="C00000"/>
                </a:solidFill>
              </a:rPr>
              <a:t>2</a:t>
            </a:r>
            <a:r>
              <a:rPr lang="en-US" sz="1000" b="1" baseline="30000" dirty="0">
                <a:solidFill>
                  <a:srgbClr val="C00000"/>
                </a:solidFill>
              </a:rPr>
              <a:t>nd</a:t>
            </a:r>
            <a:r>
              <a:rPr lang="en-US" sz="1000" b="1" dirty="0">
                <a:solidFill>
                  <a:srgbClr val="C00000"/>
                </a:solidFill>
              </a:rPr>
              <a:t> level </a:t>
            </a:r>
          </a:p>
        </p:txBody>
      </p:sp>
      <p:sp>
        <p:nvSpPr>
          <p:cNvPr id="18" name="Oval 17">
            <a:extLst>
              <a:ext uri="{FF2B5EF4-FFF2-40B4-BE49-F238E27FC236}">
                <a16:creationId xmlns:a16="http://schemas.microsoft.com/office/drawing/2014/main" id="{2D5EB17E-F51D-5345-B78D-FCDC11A458A4}"/>
              </a:ext>
            </a:extLst>
          </p:cNvPr>
          <p:cNvSpPr/>
          <p:nvPr/>
        </p:nvSpPr>
        <p:spPr>
          <a:xfrm>
            <a:off x="8356408" y="4533807"/>
            <a:ext cx="251999" cy="251999"/>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9" name="TextBox 18">
            <a:extLst>
              <a:ext uri="{FF2B5EF4-FFF2-40B4-BE49-F238E27FC236}">
                <a16:creationId xmlns:a16="http://schemas.microsoft.com/office/drawing/2014/main" id="{DAE37704-6FF1-DF49-8ECB-6CE4EFB491F1}"/>
              </a:ext>
            </a:extLst>
          </p:cNvPr>
          <p:cNvSpPr txBox="1"/>
          <p:nvPr/>
        </p:nvSpPr>
        <p:spPr>
          <a:xfrm>
            <a:off x="8573682" y="4515809"/>
            <a:ext cx="2309735" cy="276999"/>
          </a:xfrm>
          <a:prstGeom prst="rect">
            <a:avLst/>
          </a:prstGeom>
          <a:noFill/>
        </p:spPr>
        <p:txBody>
          <a:bodyPr wrap="none" rtlCol="0">
            <a:spAutoFit/>
          </a:bodyPr>
          <a:lstStyle/>
          <a:p>
            <a:r>
              <a:rPr lang="en-US" sz="1200" dirty="0">
                <a:solidFill>
                  <a:srgbClr val="C00000"/>
                </a:solidFill>
              </a:rPr>
              <a:t>Creating a hierarchy of partitions</a:t>
            </a:r>
          </a:p>
        </p:txBody>
      </p:sp>
      <p:sp>
        <p:nvSpPr>
          <p:cNvPr id="20" name="Oval 19">
            <a:extLst>
              <a:ext uri="{FF2B5EF4-FFF2-40B4-BE49-F238E27FC236}">
                <a16:creationId xmlns:a16="http://schemas.microsoft.com/office/drawing/2014/main" id="{E3E4D883-699B-F740-92C8-1DECDB42E25A}"/>
              </a:ext>
            </a:extLst>
          </p:cNvPr>
          <p:cNvSpPr/>
          <p:nvPr/>
        </p:nvSpPr>
        <p:spPr>
          <a:xfrm>
            <a:off x="2600571" y="4055890"/>
            <a:ext cx="251999" cy="251999"/>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21" name="TextBox 20">
            <a:extLst>
              <a:ext uri="{FF2B5EF4-FFF2-40B4-BE49-F238E27FC236}">
                <a16:creationId xmlns:a16="http://schemas.microsoft.com/office/drawing/2014/main" id="{531EFF4C-6577-2D4D-965A-734776B77A89}"/>
              </a:ext>
            </a:extLst>
          </p:cNvPr>
          <p:cNvSpPr txBox="1"/>
          <p:nvPr/>
        </p:nvSpPr>
        <p:spPr>
          <a:xfrm>
            <a:off x="2817845" y="3959236"/>
            <a:ext cx="2151358" cy="461665"/>
          </a:xfrm>
          <a:prstGeom prst="rect">
            <a:avLst/>
          </a:prstGeom>
          <a:noFill/>
        </p:spPr>
        <p:txBody>
          <a:bodyPr wrap="none" rtlCol="0">
            <a:spAutoFit/>
          </a:bodyPr>
          <a:lstStyle/>
          <a:p>
            <a:r>
              <a:rPr lang="en-US" sz="1200" dirty="0">
                <a:solidFill>
                  <a:srgbClr val="C00000"/>
                </a:solidFill>
              </a:rPr>
              <a:t>Earthquakes data separated</a:t>
            </a:r>
          </a:p>
          <a:p>
            <a:r>
              <a:rPr lang="en-US" sz="1200" dirty="0">
                <a:solidFill>
                  <a:srgbClr val="C00000"/>
                </a:solidFill>
              </a:rPr>
              <a:t>into four buckets in ORC format</a:t>
            </a:r>
          </a:p>
        </p:txBody>
      </p:sp>
      <p:sp>
        <p:nvSpPr>
          <p:cNvPr id="22" name="TextBox 21">
            <a:extLst>
              <a:ext uri="{FF2B5EF4-FFF2-40B4-BE49-F238E27FC236}">
                <a16:creationId xmlns:a16="http://schemas.microsoft.com/office/drawing/2014/main" id="{8FBADE2D-0B67-6A40-AB9B-879A21287924}"/>
              </a:ext>
            </a:extLst>
          </p:cNvPr>
          <p:cNvSpPr txBox="1"/>
          <p:nvPr/>
        </p:nvSpPr>
        <p:spPr>
          <a:xfrm>
            <a:off x="270577" y="1481151"/>
            <a:ext cx="5699968" cy="1569660"/>
          </a:xfrm>
          <a:prstGeom prst="rect">
            <a:avLst/>
          </a:prstGeom>
          <a:noFill/>
        </p:spPr>
        <p:txBody>
          <a:bodyPr wrap="square" rtlCol="0">
            <a:spAutoFit/>
          </a:bodyPr>
          <a:lstStyle/>
          <a:p>
            <a:r>
              <a:rPr lang="en-US" sz="1200" dirty="0"/>
              <a:t>The hive-ETL-pipeline component loads the data from the TEXTFILE staging table to the ORC staging table. This table contains only data for the current processing year (2010). </a:t>
            </a:r>
          </a:p>
          <a:p>
            <a:endParaRPr lang="en-US" sz="1200" dirty="0"/>
          </a:p>
          <a:p>
            <a:r>
              <a:rPr lang="en-US" sz="1200" dirty="0"/>
              <a:t>Data in the ORC table are structured with partitions based on magnitude group [Figure 1] and year [Figure 2].</a:t>
            </a:r>
          </a:p>
          <a:p>
            <a:r>
              <a:rPr lang="en-US" sz="1200" dirty="0"/>
              <a:t> </a:t>
            </a:r>
          </a:p>
          <a:p>
            <a:r>
              <a:rPr lang="en-US" sz="1200" dirty="0"/>
              <a:t>Finally, the data are separated into four buckets [Figure 23, and the user now is not able to download read the context of those files.</a:t>
            </a:r>
          </a:p>
        </p:txBody>
      </p:sp>
    </p:spTree>
    <p:extLst>
      <p:ext uri="{BB962C8B-B14F-4D97-AF65-F5344CB8AC3E}">
        <p14:creationId xmlns:p14="http://schemas.microsoft.com/office/powerpoint/2010/main" val="271820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38C1-ABA2-674C-A56A-74ECE58AD2F0}"/>
              </a:ext>
            </a:extLst>
          </p:cNvPr>
          <p:cNvSpPr>
            <a:spLocks noGrp="1"/>
          </p:cNvSpPr>
          <p:nvPr>
            <p:ph type="title"/>
          </p:nvPr>
        </p:nvSpPr>
        <p:spPr>
          <a:xfrm>
            <a:off x="838200" y="365126"/>
            <a:ext cx="10515600" cy="553998"/>
          </a:xfrm>
        </p:spPr>
        <p:txBody>
          <a:bodyPr>
            <a:normAutofit/>
          </a:bodyPr>
          <a:lstStyle/>
          <a:p>
            <a:r>
              <a:rPr lang="en-US" sz="3200" dirty="0"/>
              <a:t>Application concept – high level</a:t>
            </a:r>
          </a:p>
        </p:txBody>
      </p:sp>
      <p:pic>
        <p:nvPicPr>
          <p:cNvPr id="4" name="Content Placeholder 3">
            <a:extLst>
              <a:ext uri="{FF2B5EF4-FFF2-40B4-BE49-F238E27FC236}">
                <a16:creationId xmlns:a16="http://schemas.microsoft.com/office/drawing/2014/main" id="{5BB85AED-594B-9048-B3A8-37AB8E7961DE}"/>
              </a:ext>
            </a:extLst>
          </p:cNvPr>
          <p:cNvPicPr>
            <a:picLocks noChangeAspect="1"/>
          </p:cNvPicPr>
          <p:nvPr/>
        </p:nvPicPr>
        <p:blipFill>
          <a:blip r:embed="rId2"/>
          <a:stretch>
            <a:fillRect/>
          </a:stretch>
        </p:blipFill>
        <p:spPr>
          <a:xfrm>
            <a:off x="2338656" y="2211931"/>
            <a:ext cx="571500" cy="685800"/>
          </a:xfrm>
          <a:prstGeom prst="rect">
            <a:avLst/>
          </a:prstGeom>
        </p:spPr>
      </p:pic>
      <p:pic>
        <p:nvPicPr>
          <p:cNvPr id="5" name="Picture 4">
            <a:extLst>
              <a:ext uri="{FF2B5EF4-FFF2-40B4-BE49-F238E27FC236}">
                <a16:creationId xmlns:a16="http://schemas.microsoft.com/office/drawing/2014/main" id="{F1F79D23-116C-5D4B-A56A-F46290C54333}"/>
              </a:ext>
            </a:extLst>
          </p:cNvPr>
          <p:cNvPicPr>
            <a:picLocks noChangeAspect="1"/>
          </p:cNvPicPr>
          <p:nvPr/>
        </p:nvPicPr>
        <p:blipFill>
          <a:blip r:embed="rId3"/>
          <a:stretch>
            <a:fillRect/>
          </a:stretch>
        </p:blipFill>
        <p:spPr>
          <a:xfrm>
            <a:off x="2389456" y="3142464"/>
            <a:ext cx="469900" cy="673100"/>
          </a:xfrm>
          <a:prstGeom prst="rect">
            <a:avLst/>
          </a:prstGeom>
        </p:spPr>
      </p:pic>
      <p:pic>
        <p:nvPicPr>
          <p:cNvPr id="6" name="Picture 5">
            <a:extLst>
              <a:ext uri="{FF2B5EF4-FFF2-40B4-BE49-F238E27FC236}">
                <a16:creationId xmlns:a16="http://schemas.microsoft.com/office/drawing/2014/main" id="{2B2449CE-2816-7644-B52E-A34CDDD862D3}"/>
              </a:ext>
            </a:extLst>
          </p:cNvPr>
          <p:cNvPicPr>
            <a:picLocks noChangeAspect="1"/>
          </p:cNvPicPr>
          <p:nvPr/>
        </p:nvPicPr>
        <p:blipFill>
          <a:blip r:embed="rId4"/>
          <a:stretch>
            <a:fillRect/>
          </a:stretch>
        </p:blipFill>
        <p:spPr>
          <a:xfrm>
            <a:off x="2408506" y="4111962"/>
            <a:ext cx="431800" cy="635000"/>
          </a:xfrm>
          <a:prstGeom prst="rect">
            <a:avLst/>
          </a:prstGeom>
        </p:spPr>
      </p:pic>
      <p:sp>
        <p:nvSpPr>
          <p:cNvPr id="7" name="TextBox 6">
            <a:extLst>
              <a:ext uri="{FF2B5EF4-FFF2-40B4-BE49-F238E27FC236}">
                <a16:creationId xmlns:a16="http://schemas.microsoft.com/office/drawing/2014/main" id="{028255D4-54E1-7647-8033-630CBE0947D4}"/>
              </a:ext>
            </a:extLst>
          </p:cNvPr>
          <p:cNvSpPr txBox="1"/>
          <p:nvPr/>
        </p:nvSpPr>
        <p:spPr>
          <a:xfrm>
            <a:off x="2081180" y="2855772"/>
            <a:ext cx="1086451" cy="307777"/>
          </a:xfrm>
          <a:prstGeom prst="rect">
            <a:avLst/>
          </a:prstGeom>
          <a:noFill/>
        </p:spPr>
        <p:txBody>
          <a:bodyPr wrap="none" rtlCol="0">
            <a:spAutoFit/>
          </a:bodyPr>
          <a:lstStyle/>
          <a:p>
            <a:pPr algn="ctr"/>
            <a:r>
              <a:rPr lang="en-US" sz="1400" dirty="0"/>
              <a:t>Earthquakes</a:t>
            </a:r>
            <a:endParaRPr lang="en-US" sz="1600" dirty="0"/>
          </a:p>
        </p:txBody>
      </p:sp>
      <p:sp>
        <p:nvSpPr>
          <p:cNvPr id="8" name="TextBox 7">
            <a:extLst>
              <a:ext uri="{FF2B5EF4-FFF2-40B4-BE49-F238E27FC236}">
                <a16:creationId xmlns:a16="http://schemas.microsoft.com/office/drawing/2014/main" id="{0274DA1C-317F-9749-AB64-83D74DE886C4}"/>
              </a:ext>
            </a:extLst>
          </p:cNvPr>
          <p:cNvSpPr txBox="1"/>
          <p:nvPr/>
        </p:nvSpPr>
        <p:spPr>
          <a:xfrm>
            <a:off x="2331697" y="3810558"/>
            <a:ext cx="585417" cy="307777"/>
          </a:xfrm>
          <a:prstGeom prst="rect">
            <a:avLst/>
          </a:prstGeom>
          <a:noFill/>
        </p:spPr>
        <p:txBody>
          <a:bodyPr wrap="none" rtlCol="0">
            <a:spAutoFit/>
          </a:bodyPr>
          <a:lstStyle/>
          <a:p>
            <a:pPr algn="ctr"/>
            <a:r>
              <a:rPr lang="en-US" sz="1400" dirty="0"/>
              <a:t>Cities</a:t>
            </a:r>
            <a:endParaRPr lang="en-US" sz="1600" dirty="0"/>
          </a:p>
        </p:txBody>
      </p:sp>
      <p:sp>
        <p:nvSpPr>
          <p:cNvPr id="9" name="TextBox 8">
            <a:extLst>
              <a:ext uri="{FF2B5EF4-FFF2-40B4-BE49-F238E27FC236}">
                <a16:creationId xmlns:a16="http://schemas.microsoft.com/office/drawing/2014/main" id="{99E7C323-6F7C-EF40-AABB-8C8E0D11F551}"/>
              </a:ext>
            </a:extLst>
          </p:cNvPr>
          <p:cNvSpPr txBox="1"/>
          <p:nvPr/>
        </p:nvSpPr>
        <p:spPr>
          <a:xfrm>
            <a:off x="1949093" y="4732491"/>
            <a:ext cx="1350626" cy="553998"/>
          </a:xfrm>
          <a:prstGeom prst="rect">
            <a:avLst/>
          </a:prstGeom>
          <a:noFill/>
        </p:spPr>
        <p:txBody>
          <a:bodyPr wrap="none" rtlCol="0">
            <a:spAutoFit/>
          </a:bodyPr>
          <a:lstStyle/>
          <a:p>
            <a:pPr algn="ctr"/>
            <a:r>
              <a:rPr lang="en-US" sz="1600" dirty="0"/>
              <a:t>Seismograph </a:t>
            </a:r>
          </a:p>
          <a:p>
            <a:pPr algn="ctr"/>
            <a:r>
              <a:rPr lang="en-US" sz="1400" dirty="0"/>
              <a:t>Stations</a:t>
            </a:r>
            <a:endParaRPr lang="en-US" sz="1600" dirty="0"/>
          </a:p>
        </p:txBody>
      </p:sp>
      <p:cxnSp>
        <p:nvCxnSpPr>
          <p:cNvPr id="10" name="Straight Connector 9">
            <a:extLst>
              <a:ext uri="{FF2B5EF4-FFF2-40B4-BE49-F238E27FC236}">
                <a16:creationId xmlns:a16="http://schemas.microsoft.com/office/drawing/2014/main" id="{880CD1B0-BCC2-B045-8C92-83BCAB766034}"/>
              </a:ext>
            </a:extLst>
          </p:cNvPr>
          <p:cNvCxnSpPr>
            <a:cxnSpLocks/>
          </p:cNvCxnSpPr>
          <p:nvPr/>
        </p:nvCxnSpPr>
        <p:spPr>
          <a:xfrm>
            <a:off x="2916880" y="2572844"/>
            <a:ext cx="5472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234B67-8793-654E-B18D-4442777580D9}"/>
              </a:ext>
            </a:extLst>
          </p:cNvPr>
          <p:cNvCxnSpPr/>
          <p:nvPr/>
        </p:nvCxnSpPr>
        <p:spPr>
          <a:xfrm>
            <a:off x="2866327" y="4547376"/>
            <a:ext cx="5978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1DFC5A-B173-FA4A-8CB5-EB3F5F6BD857}"/>
              </a:ext>
            </a:extLst>
          </p:cNvPr>
          <p:cNvCxnSpPr>
            <a:cxnSpLocks/>
          </p:cNvCxnSpPr>
          <p:nvPr/>
        </p:nvCxnSpPr>
        <p:spPr>
          <a:xfrm flipV="1">
            <a:off x="3450646" y="2572844"/>
            <a:ext cx="0" cy="19735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2663D3F-F623-D24C-BAC1-4556F3078FC2}"/>
              </a:ext>
            </a:extLst>
          </p:cNvPr>
          <p:cNvSpPr txBox="1"/>
          <p:nvPr/>
        </p:nvSpPr>
        <p:spPr>
          <a:xfrm>
            <a:off x="3491032" y="3915515"/>
            <a:ext cx="1723933" cy="738664"/>
          </a:xfrm>
          <a:prstGeom prst="rect">
            <a:avLst/>
          </a:prstGeom>
          <a:noFill/>
        </p:spPr>
        <p:txBody>
          <a:bodyPr wrap="none" rtlCol="0">
            <a:spAutoFit/>
          </a:bodyPr>
          <a:lstStyle/>
          <a:p>
            <a:r>
              <a:rPr lang="en-US" sz="1400" dirty="0"/>
              <a:t>Acquire, pre-process </a:t>
            </a:r>
          </a:p>
          <a:p>
            <a:r>
              <a:rPr lang="en-US" sz="1400" dirty="0"/>
              <a:t>and upload the data</a:t>
            </a:r>
          </a:p>
          <a:p>
            <a:r>
              <a:rPr lang="en-US" sz="1400" dirty="0"/>
              <a:t>to HDFS </a:t>
            </a:r>
          </a:p>
        </p:txBody>
      </p:sp>
      <p:pic>
        <p:nvPicPr>
          <p:cNvPr id="25" name="Picture 24">
            <a:extLst>
              <a:ext uri="{FF2B5EF4-FFF2-40B4-BE49-F238E27FC236}">
                <a16:creationId xmlns:a16="http://schemas.microsoft.com/office/drawing/2014/main" id="{AA3B6247-699C-744F-A8A4-3D21AB085E4D}"/>
              </a:ext>
            </a:extLst>
          </p:cNvPr>
          <p:cNvPicPr>
            <a:picLocks noChangeAspect="1"/>
          </p:cNvPicPr>
          <p:nvPr/>
        </p:nvPicPr>
        <p:blipFill>
          <a:blip r:embed="rId4"/>
          <a:stretch>
            <a:fillRect/>
          </a:stretch>
        </p:blipFill>
        <p:spPr>
          <a:xfrm>
            <a:off x="8362329" y="3246363"/>
            <a:ext cx="857759" cy="1261410"/>
          </a:xfrm>
          <a:prstGeom prst="rect">
            <a:avLst/>
          </a:prstGeom>
        </p:spPr>
      </p:pic>
      <p:pic>
        <p:nvPicPr>
          <p:cNvPr id="26" name="Picture 25">
            <a:extLst>
              <a:ext uri="{FF2B5EF4-FFF2-40B4-BE49-F238E27FC236}">
                <a16:creationId xmlns:a16="http://schemas.microsoft.com/office/drawing/2014/main" id="{6762C4BB-9CEE-B241-938A-2491C713A127}"/>
              </a:ext>
            </a:extLst>
          </p:cNvPr>
          <p:cNvPicPr>
            <a:picLocks noChangeAspect="1"/>
          </p:cNvPicPr>
          <p:nvPr/>
        </p:nvPicPr>
        <p:blipFill>
          <a:blip r:embed="rId3"/>
          <a:stretch>
            <a:fillRect/>
          </a:stretch>
        </p:blipFill>
        <p:spPr>
          <a:xfrm>
            <a:off x="7555005" y="3155848"/>
            <a:ext cx="933444" cy="1337095"/>
          </a:xfrm>
          <a:prstGeom prst="rect">
            <a:avLst/>
          </a:prstGeom>
        </p:spPr>
      </p:pic>
      <p:pic>
        <p:nvPicPr>
          <p:cNvPr id="27" name="Content Placeholder 3">
            <a:extLst>
              <a:ext uri="{FF2B5EF4-FFF2-40B4-BE49-F238E27FC236}">
                <a16:creationId xmlns:a16="http://schemas.microsoft.com/office/drawing/2014/main" id="{795EF2A9-129C-8F4D-8A49-A7AF075D794D}"/>
              </a:ext>
            </a:extLst>
          </p:cNvPr>
          <p:cNvPicPr>
            <a:picLocks noChangeAspect="1"/>
          </p:cNvPicPr>
          <p:nvPr/>
        </p:nvPicPr>
        <p:blipFill>
          <a:blip r:embed="rId2"/>
          <a:stretch>
            <a:fillRect/>
          </a:stretch>
        </p:blipFill>
        <p:spPr>
          <a:xfrm>
            <a:off x="6692631" y="3103298"/>
            <a:ext cx="1135269" cy="1362323"/>
          </a:xfrm>
          <a:prstGeom prst="rect">
            <a:avLst/>
          </a:prstGeom>
        </p:spPr>
      </p:pic>
      <p:sp>
        <p:nvSpPr>
          <p:cNvPr id="28" name="Rectangle 27">
            <a:extLst>
              <a:ext uri="{FF2B5EF4-FFF2-40B4-BE49-F238E27FC236}">
                <a16:creationId xmlns:a16="http://schemas.microsoft.com/office/drawing/2014/main" id="{9362298E-C6C4-AF45-92FC-1C48C7922071}"/>
              </a:ext>
            </a:extLst>
          </p:cNvPr>
          <p:cNvSpPr/>
          <p:nvPr/>
        </p:nvSpPr>
        <p:spPr>
          <a:xfrm>
            <a:off x="6891131" y="3740315"/>
            <a:ext cx="2816773" cy="8061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5CDD510-A91D-C546-9A7A-D16FFAF37D2B}"/>
              </a:ext>
            </a:extLst>
          </p:cNvPr>
          <p:cNvSpPr txBox="1"/>
          <p:nvPr/>
        </p:nvSpPr>
        <p:spPr>
          <a:xfrm>
            <a:off x="5091198" y="4130959"/>
            <a:ext cx="1742785" cy="307777"/>
          </a:xfrm>
          <a:prstGeom prst="rect">
            <a:avLst/>
          </a:prstGeom>
          <a:noFill/>
        </p:spPr>
        <p:txBody>
          <a:bodyPr wrap="none" rtlCol="0">
            <a:spAutoFit/>
          </a:bodyPr>
          <a:lstStyle/>
          <a:p>
            <a:r>
              <a:rPr lang="en-US" sz="1400" dirty="0"/>
              <a:t>Apply an ETL pipeline</a:t>
            </a:r>
          </a:p>
        </p:txBody>
      </p:sp>
      <p:sp>
        <p:nvSpPr>
          <p:cNvPr id="29" name="TextBox 28">
            <a:extLst>
              <a:ext uri="{FF2B5EF4-FFF2-40B4-BE49-F238E27FC236}">
                <a16:creationId xmlns:a16="http://schemas.microsoft.com/office/drawing/2014/main" id="{B8F2A458-FAFE-6543-B457-B598D8BBADDE}"/>
              </a:ext>
            </a:extLst>
          </p:cNvPr>
          <p:cNvSpPr txBox="1"/>
          <p:nvPr/>
        </p:nvSpPr>
        <p:spPr>
          <a:xfrm>
            <a:off x="6892064" y="3751871"/>
            <a:ext cx="2628412" cy="954107"/>
          </a:xfrm>
          <a:prstGeom prst="rect">
            <a:avLst/>
          </a:prstGeom>
          <a:noFill/>
        </p:spPr>
        <p:txBody>
          <a:bodyPr wrap="none" rtlCol="0">
            <a:spAutoFit/>
          </a:bodyPr>
          <a:lstStyle/>
          <a:p>
            <a:r>
              <a:rPr lang="en-US" sz="1400" dirty="0"/>
              <a:t>Output:</a:t>
            </a:r>
          </a:p>
          <a:p>
            <a:r>
              <a:rPr lang="en-US" sz="1400" dirty="0"/>
              <a:t>Earthquakes with closest city,</a:t>
            </a:r>
          </a:p>
          <a:p>
            <a:r>
              <a:rPr lang="en-US" sz="1400" dirty="0"/>
              <a:t>seismograph station</a:t>
            </a:r>
          </a:p>
          <a:p>
            <a:r>
              <a:rPr lang="en-US" sz="1400" dirty="0"/>
              <a:t>and link to the seismograph wave</a:t>
            </a:r>
          </a:p>
        </p:txBody>
      </p:sp>
      <p:cxnSp>
        <p:nvCxnSpPr>
          <p:cNvPr id="11" name="Straight Connector 10">
            <a:extLst>
              <a:ext uri="{FF2B5EF4-FFF2-40B4-BE49-F238E27FC236}">
                <a16:creationId xmlns:a16="http://schemas.microsoft.com/office/drawing/2014/main" id="{1F32E79B-DE40-A549-932E-A1AD366498B7}"/>
              </a:ext>
            </a:extLst>
          </p:cNvPr>
          <p:cNvCxnSpPr>
            <a:cxnSpLocks/>
          </p:cNvCxnSpPr>
          <p:nvPr/>
        </p:nvCxnSpPr>
        <p:spPr>
          <a:xfrm flipV="1">
            <a:off x="2904512" y="3479014"/>
            <a:ext cx="3986617" cy="39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7C40C1C-659A-DF43-AD18-381CF9C21C90}"/>
              </a:ext>
            </a:extLst>
          </p:cNvPr>
          <p:cNvPicPr>
            <a:picLocks noChangeAspect="1"/>
          </p:cNvPicPr>
          <p:nvPr/>
        </p:nvPicPr>
        <p:blipFill>
          <a:blip r:embed="rId5"/>
          <a:stretch>
            <a:fillRect/>
          </a:stretch>
        </p:blipFill>
        <p:spPr>
          <a:xfrm>
            <a:off x="3799754" y="3321130"/>
            <a:ext cx="1106488" cy="431800"/>
          </a:xfrm>
          <a:prstGeom prst="rect">
            <a:avLst/>
          </a:prstGeom>
        </p:spPr>
      </p:pic>
      <p:pic>
        <p:nvPicPr>
          <p:cNvPr id="17" name="Picture 16">
            <a:extLst>
              <a:ext uri="{FF2B5EF4-FFF2-40B4-BE49-F238E27FC236}">
                <a16:creationId xmlns:a16="http://schemas.microsoft.com/office/drawing/2014/main" id="{5450C532-1137-D841-AE51-43598F32DA74}"/>
              </a:ext>
            </a:extLst>
          </p:cNvPr>
          <p:cNvPicPr>
            <a:picLocks noChangeAspect="1"/>
          </p:cNvPicPr>
          <p:nvPr/>
        </p:nvPicPr>
        <p:blipFill>
          <a:blip r:embed="rId6"/>
          <a:stretch>
            <a:fillRect/>
          </a:stretch>
        </p:blipFill>
        <p:spPr>
          <a:xfrm>
            <a:off x="5624422" y="3125952"/>
            <a:ext cx="676337" cy="647860"/>
          </a:xfrm>
          <a:prstGeom prst="rect">
            <a:avLst/>
          </a:prstGeom>
        </p:spPr>
      </p:pic>
      <p:sp>
        <p:nvSpPr>
          <p:cNvPr id="23" name="TextBox 22">
            <a:extLst>
              <a:ext uri="{FF2B5EF4-FFF2-40B4-BE49-F238E27FC236}">
                <a16:creationId xmlns:a16="http://schemas.microsoft.com/office/drawing/2014/main" id="{E844C212-3C3F-EF41-9427-F80C3DD42FED}"/>
              </a:ext>
            </a:extLst>
          </p:cNvPr>
          <p:cNvSpPr txBox="1"/>
          <p:nvPr/>
        </p:nvSpPr>
        <p:spPr>
          <a:xfrm>
            <a:off x="3938462" y="2304947"/>
            <a:ext cx="829073" cy="338554"/>
          </a:xfrm>
          <a:prstGeom prst="rect">
            <a:avLst/>
          </a:prstGeom>
          <a:noFill/>
        </p:spPr>
        <p:txBody>
          <a:bodyPr wrap="none" rtlCol="0">
            <a:spAutoFit/>
          </a:bodyPr>
          <a:lstStyle/>
          <a:p>
            <a:r>
              <a:rPr lang="en-US" sz="1600" dirty="0"/>
              <a:t>Phase 1</a:t>
            </a:r>
          </a:p>
        </p:txBody>
      </p:sp>
      <p:sp>
        <p:nvSpPr>
          <p:cNvPr id="24" name="TextBox 23">
            <a:extLst>
              <a:ext uri="{FF2B5EF4-FFF2-40B4-BE49-F238E27FC236}">
                <a16:creationId xmlns:a16="http://schemas.microsoft.com/office/drawing/2014/main" id="{43EDC9EB-3E2D-FA41-95BC-E2ACFAA97DB6}"/>
              </a:ext>
            </a:extLst>
          </p:cNvPr>
          <p:cNvSpPr txBox="1"/>
          <p:nvPr/>
        </p:nvSpPr>
        <p:spPr>
          <a:xfrm>
            <a:off x="3771365" y="2693867"/>
            <a:ext cx="1163267" cy="584775"/>
          </a:xfrm>
          <a:prstGeom prst="rect">
            <a:avLst/>
          </a:prstGeom>
          <a:noFill/>
        </p:spPr>
        <p:txBody>
          <a:bodyPr wrap="none" rtlCol="0">
            <a:spAutoFit/>
          </a:bodyPr>
          <a:lstStyle/>
          <a:p>
            <a:r>
              <a:rPr lang="en-US" sz="1600" dirty="0"/>
              <a:t>Acquisition</a:t>
            </a:r>
          </a:p>
          <a:p>
            <a:r>
              <a:rPr lang="en-US" sz="1600" dirty="0"/>
              <a:t>Preparation</a:t>
            </a:r>
          </a:p>
        </p:txBody>
      </p:sp>
      <p:sp>
        <p:nvSpPr>
          <p:cNvPr id="30" name="TextBox 29">
            <a:extLst>
              <a:ext uri="{FF2B5EF4-FFF2-40B4-BE49-F238E27FC236}">
                <a16:creationId xmlns:a16="http://schemas.microsoft.com/office/drawing/2014/main" id="{A4B1527A-3849-FE45-9A21-95860EE1E293}"/>
              </a:ext>
            </a:extLst>
          </p:cNvPr>
          <p:cNvSpPr txBox="1"/>
          <p:nvPr/>
        </p:nvSpPr>
        <p:spPr>
          <a:xfrm>
            <a:off x="5548054" y="2304947"/>
            <a:ext cx="829073" cy="338554"/>
          </a:xfrm>
          <a:prstGeom prst="rect">
            <a:avLst/>
          </a:prstGeom>
          <a:noFill/>
        </p:spPr>
        <p:txBody>
          <a:bodyPr wrap="none" rtlCol="0">
            <a:spAutoFit/>
          </a:bodyPr>
          <a:lstStyle/>
          <a:p>
            <a:r>
              <a:rPr lang="en-US" sz="1600" dirty="0"/>
              <a:t>Phase 2</a:t>
            </a:r>
          </a:p>
        </p:txBody>
      </p:sp>
      <p:sp>
        <p:nvSpPr>
          <p:cNvPr id="31" name="TextBox 30">
            <a:extLst>
              <a:ext uri="{FF2B5EF4-FFF2-40B4-BE49-F238E27FC236}">
                <a16:creationId xmlns:a16="http://schemas.microsoft.com/office/drawing/2014/main" id="{F97ABE38-AAD9-E142-927F-FD1B67B2FD36}"/>
              </a:ext>
            </a:extLst>
          </p:cNvPr>
          <p:cNvSpPr txBox="1"/>
          <p:nvPr/>
        </p:nvSpPr>
        <p:spPr>
          <a:xfrm>
            <a:off x="4997390" y="2693867"/>
            <a:ext cx="1930400" cy="338554"/>
          </a:xfrm>
          <a:prstGeom prst="rect">
            <a:avLst/>
          </a:prstGeom>
          <a:noFill/>
        </p:spPr>
        <p:txBody>
          <a:bodyPr wrap="none" rtlCol="0">
            <a:spAutoFit/>
          </a:bodyPr>
          <a:lstStyle/>
          <a:p>
            <a:r>
              <a:rPr lang="en-US" sz="1600" dirty="0"/>
              <a:t>Hive transformations</a:t>
            </a:r>
          </a:p>
        </p:txBody>
      </p:sp>
    </p:spTree>
    <p:extLst>
      <p:ext uri="{BB962C8B-B14F-4D97-AF65-F5344CB8AC3E}">
        <p14:creationId xmlns:p14="http://schemas.microsoft.com/office/powerpoint/2010/main" val="299836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002C-1083-FF4D-9380-38601CCA34CD}"/>
              </a:ext>
            </a:extLst>
          </p:cNvPr>
          <p:cNvSpPr>
            <a:spLocks noGrp="1"/>
          </p:cNvSpPr>
          <p:nvPr>
            <p:ph type="title"/>
          </p:nvPr>
        </p:nvSpPr>
        <p:spPr/>
        <p:txBody>
          <a:bodyPr>
            <a:normAutofit/>
          </a:bodyPr>
          <a:lstStyle/>
          <a:p>
            <a:r>
              <a:rPr lang="en-US" sz="3200" dirty="0"/>
              <a:t>HDFS samples – Part C</a:t>
            </a:r>
          </a:p>
        </p:txBody>
      </p:sp>
      <p:pic>
        <p:nvPicPr>
          <p:cNvPr id="5" name="Picture 4">
            <a:extLst>
              <a:ext uri="{FF2B5EF4-FFF2-40B4-BE49-F238E27FC236}">
                <a16:creationId xmlns:a16="http://schemas.microsoft.com/office/drawing/2014/main" id="{C0B9D24C-7982-184E-BDFA-B8735462C572}"/>
              </a:ext>
            </a:extLst>
          </p:cNvPr>
          <p:cNvPicPr>
            <a:picLocks noChangeAspect="1"/>
          </p:cNvPicPr>
          <p:nvPr/>
        </p:nvPicPr>
        <p:blipFill>
          <a:blip r:embed="rId2"/>
          <a:stretch>
            <a:fillRect/>
          </a:stretch>
        </p:blipFill>
        <p:spPr>
          <a:xfrm>
            <a:off x="49654" y="1553795"/>
            <a:ext cx="5392806" cy="3751852"/>
          </a:xfrm>
          <a:prstGeom prst="rect">
            <a:avLst/>
          </a:prstGeom>
        </p:spPr>
      </p:pic>
      <p:pic>
        <p:nvPicPr>
          <p:cNvPr id="7" name="Picture 6">
            <a:extLst>
              <a:ext uri="{FF2B5EF4-FFF2-40B4-BE49-F238E27FC236}">
                <a16:creationId xmlns:a16="http://schemas.microsoft.com/office/drawing/2014/main" id="{D766FD59-51D8-3A4F-B812-DBEB825D391C}"/>
              </a:ext>
            </a:extLst>
          </p:cNvPr>
          <p:cNvPicPr>
            <a:picLocks noChangeAspect="1"/>
          </p:cNvPicPr>
          <p:nvPr/>
        </p:nvPicPr>
        <p:blipFill>
          <a:blip r:embed="rId3"/>
          <a:stretch>
            <a:fillRect/>
          </a:stretch>
        </p:blipFill>
        <p:spPr>
          <a:xfrm>
            <a:off x="5872614" y="1553795"/>
            <a:ext cx="5392806" cy="3751852"/>
          </a:xfrm>
          <a:prstGeom prst="rect">
            <a:avLst/>
          </a:prstGeom>
        </p:spPr>
      </p:pic>
      <p:sp>
        <p:nvSpPr>
          <p:cNvPr id="11" name="Oval 10">
            <a:extLst>
              <a:ext uri="{FF2B5EF4-FFF2-40B4-BE49-F238E27FC236}">
                <a16:creationId xmlns:a16="http://schemas.microsoft.com/office/drawing/2014/main" id="{BAD68205-E733-6440-8228-7438415C0243}"/>
              </a:ext>
            </a:extLst>
          </p:cNvPr>
          <p:cNvSpPr/>
          <p:nvPr/>
        </p:nvSpPr>
        <p:spPr>
          <a:xfrm>
            <a:off x="2343104" y="2379158"/>
            <a:ext cx="251999" cy="251999"/>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2" name="TextBox 11">
            <a:extLst>
              <a:ext uri="{FF2B5EF4-FFF2-40B4-BE49-F238E27FC236}">
                <a16:creationId xmlns:a16="http://schemas.microsoft.com/office/drawing/2014/main" id="{7A5512D5-8959-D044-92BE-AFDD10F78987}"/>
              </a:ext>
            </a:extLst>
          </p:cNvPr>
          <p:cNvSpPr txBox="1"/>
          <p:nvPr/>
        </p:nvSpPr>
        <p:spPr>
          <a:xfrm>
            <a:off x="2560378" y="2377400"/>
            <a:ext cx="2984663" cy="276999"/>
          </a:xfrm>
          <a:prstGeom prst="rect">
            <a:avLst/>
          </a:prstGeom>
          <a:noFill/>
        </p:spPr>
        <p:txBody>
          <a:bodyPr wrap="none" rtlCol="0">
            <a:spAutoFit/>
          </a:bodyPr>
          <a:lstStyle/>
          <a:p>
            <a:r>
              <a:rPr lang="en-US" sz="1200" dirty="0">
                <a:solidFill>
                  <a:srgbClr val="C00000"/>
                </a:solidFill>
              </a:rPr>
              <a:t>HDFS file while a Hive job is being executed</a:t>
            </a:r>
          </a:p>
        </p:txBody>
      </p:sp>
      <p:sp>
        <p:nvSpPr>
          <p:cNvPr id="13" name="Left Brace 12">
            <a:extLst>
              <a:ext uri="{FF2B5EF4-FFF2-40B4-BE49-F238E27FC236}">
                <a16:creationId xmlns:a16="http://schemas.microsoft.com/office/drawing/2014/main" id="{0628DE11-A6CC-8647-AD2C-F6ABD4CC6460}"/>
              </a:ext>
            </a:extLst>
          </p:cNvPr>
          <p:cNvSpPr/>
          <p:nvPr/>
        </p:nvSpPr>
        <p:spPr>
          <a:xfrm flipH="1">
            <a:off x="5467083" y="3829696"/>
            <a:ext cx="45720" cy="48332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A3B440A-3A4F-F449-9D03-3DDF7B40F16C}"/>
              </a:ext>
            </a:extLst>
          </p:cNvPr>
          <p:cNvSpPr txBox="1"/>
          <p:nvPr/>
        </p:nvSpPr>
        <p:spPr>
          <a:xfrm>
            <a:off x="5445300" y="3871492"/>
            <a:ext cx="910827" cy="400110"/>
          </a:xfrm>
          <a:prstGeom prst="rect">
            <a:avLst/>
          </a:prstGeom>
          <a:noFill/>
        </p:spPr>
        <p:txBody>
          <a:bodyPr wrap="none" rtlCol="0">
            <a:spAutoFit/>
          </a:bodyPr>
          <a:lstStyle/>
          <a:p>
            <a:r>
              <a:rPr lang="en-US" sz="1000" b="1" dirty="0">
                <a:solidFill>
                  <a:srgbClr val="C00000"/>
                </a:solidFill>
              </a:rPr>
              <a:t>Hive Job </a:t>
            </a:r>
          </a:p>
          <a:p>
            <a:r>
              <a:rPr lang="en-US" sz="1000" b="1" dirty="0">
                <a:solidFill>
                  <a:srgbClr val="C00000"/>
                </a:solidFill>
              </a:rPr>
              <a:t>staging phase</a:t>
            </a:r>
          </a:p>
        </p:txBody>
      </p:sp>
      <p:sp>
        <p:nvSpPr>
          <p:cNvPr id="15" name="Oval 14">
            <a:extLst>
              <a:ext uri="{FF2B5EF4-FFF2-40B4-BE49-F238E27FC236}">
                <a16:creationId xmlns:a16="http://schemas.microsoft.com/office/drawing/2014/main" id="{824F3C67-E423-0C41-B418-ED7AEDDEF28D}"/>
              </a:ext>
            </a:extLst>
          </p:cNvPr>
          <p:cNvSpPr/>
          <p:nvPr/>
        </p:nvSpPr>
        <p:spPr>
          <a:xfrm>
            <a:off x="8165148" y="2402400"/>
            <a:ext cx="251999" cy="251999"/>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 name="TextBox 15">
            <a:extLst>
              <a:ext uri="{FF2B5EF4-FFF2-40B4-BE49-F238E27FC236}">
                <a16:creationId xmlns:a16="http://schemas.microsoft.com/office/drawing/2014/main" id="{59590532-C376-AE46-BCBE-B54617C7F630}"/>
              </a:ext>
            </a:extLst>
          </p:cNvPr>
          <p:cNvSpPr txBox="1"/>
          <p:nvPr/>
        </p:nvSpPr>
        <p:spPr>
          <a:xfrm>
            <a:off x="8417147" y="2389899"/>
            <a:ext cx="3375861" cy="276999"/>
          </a:xfrm>
          <a:prstGeom prst="rect">
            <a:avLst/>
          </a:prstGeom>
          <a:noFill/>
        </p:spPr>
        <p:txBody>
          <a:bodyPr wrap="none" rtlCol="0">
            <a:spAutoFit/>
          </a:bodyPr>
          <a:lstStyle/>
          <a:p>
            <a:r>
              <a:rPr lang="en-US" sz="1200" dirty="0">
                <a:solidFill>
                  <a:srgbClr val="C00000"/>
                </a:solidFill>
              </a:rPr>
              <a:t>HDFS folder structure after Hive’s Job completion </a:t>
            </a:r>
          </a:p>
        </p:txBody>
      </p:sp>
      <p:sp>
        <p:nvSpPr>
          <p:cNvPr id="17" name="Left Brace 16">
            <a:extLst>
              <a:ext uri="{FF2B5EF4-FFF2-40B4-BE49-F238E27FC236}">
                <a16:creationId xmlns:a16="http://schemas.microsoft.com/office/drawing/2014/main" id="{947F6A5F-60DB-EA49-9868-51E351D42C11}"/>
              </a:ext>
            </a:extLst>
          </p:cNvPr>
          <p:cNvSpPr/>
          <p:nvPr/>
        </p:nvSpPr>
        <p:spPr>
          <a:xfrm flipH="1">
            <a:off x="11052251" y="3905994"/>
            <a:ext cx="45720" cy="48332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306FF29-9CB0-0243-A339-2E2A64F09FCF}"/>
              </a:ext>
            </a:extLst>
          </p:cNvPr>
          <p:cNvSpPr txBox="1"/>
          <p:nvPr/>
        </p:nvSpPr>
        <p:spPr>
          <a:xfrm>
            <a:off x="11038263" y="3947790"/>
            <a:ext cx="1048685" cy="400110"/>
          </a:xfrm>
          <a:prstGeom prst="rect">
            <a:avLst/>
          </a:prstGeom>
          <a:noFill/>
        </p:spPr>
        <p:txBody>
          <a:bodyPr wrap="none" rtlCol="0">
            <a:spAutoFit/>
          </a:bodyPr>
          <a:lstStyle/>
          <a:p>
            <a:r>
              <a:rPr lang="en-US" sz="1000" b="1" dirty="0">
                <a:solidFill>
                  <a:srgbClr val="C00000"/>
                </a:solidFill>
              </a:rPr>
              <a:t>Hive job has</a:t>
            </a:r>
          </a:p>
          <a:p>
            <a:r>
              <a:rPr lang="en-US" sz="1000" b="1" dirty="0">
                <a:solidFill>
                  <a:srgbClr val="C00000"/>
                </a:solidFill>
              </a:rPr>
              <a:t>been completed</a:t>
            </a:r>
          </a:p>
        </p:txBody>
      </p:sp>
      <p:sp>
        <p:nvSpPr>
          <p:cNvPr id="19" name="Rectangle 18">
            <a:extLst>
              <a:ext uri="{FF2B5EF4-FFF2-40B4-BE49-F238E27FC236}">
                <a16:creationId xmlns:a16="http://schemas.microsoft.com/office/drawing/2014/main" id="{0254DB81-684D-9140-98D4-C9E186D5AFA2}"/>
              </a:ext>
            </a:extLst>
          </p:cNvPr>
          <p:cNvSpPr/>
          <p:nvPr/>
        </p:nvSpPr>
        <p:spPr>
          <a:xfrm>
            <a:off x="334555" y="5232698"/>
            <a:ext cx="11318729" cy="1384995"/>
          </a:xfrm>
          <a:prstGeom prst="rect">
            <a:avLst/>
          </a:prstGeom>
        </p:spPr>
        <p:txBody>
          <a:bodyPr wrap="square">
            <a:spAutoFit/>
          </a:bodyPr>
          <a:lstStyle/>
          <a:p>
            <a:r>
              <a:rPr lang="en-US" sz="1200" dirty="0"/>
              <a:t>Hive-ETL-pipeline step 4.3 distance to all cities [slide 3] performs a cross join, also known as a Cartesian join, e.g. if we have a table earthquakes with 1000 rows and a table cities with 10000 rows, the result will be a table with 100 x 1.000 = 100.000 rows. While the query constructs the cross join also calculates the distance to each city. This type of join is one of the most resource-intensive, and it can be seen from the figures that it took more than 20 minutes to complete. </a:t>
            </a:r>
          </a:p>
          <a:p>
            <a:endParaRPr lang="en-US" sz="1200" dirty="0"/>
          </a:p>
          <a:p>
            <a:r>
              <a:rPr lang="en-US" sz="1200" dirty="0"/>
              <a:t>While the query is being executed, Hive creates map-reduce jobs. These jobs temporary store output data to a staging file into HDFS [Figure 1].</a:t>
            </a:r>
          </a:p>
          <a:p>
            <a:endParaRPr lang="en-US" sz="1200" dirty="0"/>
          </a:p>
          <a:p>
            <a:r>
              <a:rPr lang="en-US" sz="1200" dirty="0"/>
              <a:t>When the execution has been completed, the HDFS creates the table structure, with related partitions and buckets [Figure 2].</a:t>
            </a:r>
          </a:p>
        </p:txBody>
      </p:sp>
    </p:spTree>
    <p:extLst>
      <p:ext uri="{BB962C8B-B14F-4D97-AF65-F5344CB8AC3E}">
        <p14:creationId xmlns:p14="http://schemas.microsoft.com/office/powerpoint/2010/main" val="3509751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89B9-B136-7E48-9F45-63E264811835}"/>
              </a:ext>
            </a:extLst>
          </p:cNvPr>
          <p:cNvSpPr>
            <a:spLocks noGrp="1"/>
          </p:cNvSpPr>
          <p:nvPr>
            <p:ph type="title"/>
          </p:nvPr>
        </p:nvSpPr>
        <p:spPr/>
        <p:txBody>
          <a:bodyPr>
            <a:normAutofit/>
          </a:bodyPr>
          <a:lstStyle/>
          <a:p>
            <a:r>
              <a:rPr lang="en-US" sz="3200" dirty="0"/>
              <a:t>Hive </a:t>
            </a:r>
            <a:r>
              <a:rPr lang="en-US" sz="3200" dirty="0" err="1"/>
              <a:t>Metastore</a:t>
            </a:r>
            <a:r>
              <a:rPr lang="en-US" sz="3200" dirty="0"/>
              <a:t> samples</a:t>
            </a:r>
            <a:br>
              <a:rPr lang="en-US" sz="3200" dirty="0"/>
            </a:br>
            <a:r>
              <a:rPr lang="en-US" sz="2400" dirty="0"/>
              <a:t>Tables in Hive </a:t>
            </a:r>
            <a:r>
              <a:rPr lang="en-US" sz="2400" dirty="0" err="1"/>
              <a:t>Metastore</a:t>
            </a:r>
            <a:endParaRPr lang="en-US" sz="2400" dirty="0"/>
          </a:p>
        </p:txBody>
      </p:sp>
      <p:pic>
        <p:nvPicPr>
          <p:cNvPr id="4" name="Picture 3">
            <a:extLst>
              <a:ext uri="{FF2B5EF4-FFF2-40B4-BE49-F238E27FC236}">
                <a16:creationId xmlns:a16="http://schemas.microsoft.com/office/drawing/2014/main" id="{41A3F5A9-0958-F746-B036-1B86264146CA}"/>
              </a:ext>
            </a:extLst>
          </p:cNvPr>
          <p:cNvPicPr>
            <a:picLocks noChangeAspect="1"/>
          </p:cNvPicPr>
          <p:nvPr/>
        </p:nvPicPr>
        <p:blipFill>
          <a:blip r:embed="rId2"/>
          <a:stretch>
            <a:fillRect/>
          </a:stretch>
        </p:blipFill>
        <p:spPr>
          <a:xfrm>
            <a:off x="938389" y="1504950"/>
            <a:ext cx="3022600" cy="5067300"/>
          </a:xfrm>
          <a:prstGeom prst="rect">
            <a:avLst/>
          </a:prstGeom>
        </p:spPr>
      </p:pic>
      <p:pic>
        <p:nvPicPr>
          <p:cNvPr id="6" name="Picture 5">
            <a:extLst>
              <a:ext uri="{FF2B5EF4-FFF2-40B4-BE49-F238E27FC236}">
                <a16:creationId xmlns:a16="http://schemas.microsoft.com/office/drawing/2014/main" id="{E5B8A27D-078C-624F-A9F5-4DFFDB984B2D}"/>
              </a:ext>
            </a:extLst>
          </p:cNvPr>
          <p:cNvPicPr>
            <a:picLocks noChangeAspect="1"/>
          </p:cNvPicPr>
          <p:nvPr/>
        </p:nvPicPr>
        <p:blipFill>
          <a:blip r:embed="rId3"/>
          <a:stretch>
            <a:fillRect/>
          </a:stretch>
        </p:blipFill>
        <p:spPr>
          <a:xfrm>
            <a:off x="5803900" y="1504950"/>
            <a:ext cx="3022600" cy="5067300"/>
          </a:xfrm>
          <a:prstGeom prst="rect">
            <a:avLst/>
          </a:prstGeom>
        </p:spPr>
      </p:pic>
    </p:spTree>
    <p:extLst>
      <p:ext uri="{BB962C8B-B14F-4D97-AF65-F5344CB8AC3E}">
        <p14:creationId xmlns:p14="http://schemas.microsoft.com/office/powerpoint/2010/main" val="536677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89B9-B136-7E48-9F45-63E264811835}"/>
              </a:ext>
            </a:extLst>
          </p:cNvPr>
          <p:cNvSpPr>
            <a:spLocks noGrp="1"/>
          </p:cNvSpPr>
          <p:nvPr>
            <p:ph type="title"/>
          </p:nvPr>
        </p:nvSpPr>
        <p:spPr/>
        <p:txBody>
          <a:bodyPr>
            <a:normAutofit/>
          </a:bodyPr>
          <a:lstStyle/>
          <a:p>
            <a:r>
              <a:rPr lang="en-US" sz="3200" dirty="0"/>
              <a:t>Hive </a:t>
            </a:r>
            <a:r>
              <a:rPr lang="en-US" sz="3200" dirty="0" err="1"/>
              <a:t>Metastore</a:t>
            </a:r>
            <a:r>
              <a:rPr lang="en-US" sz="3200" dirty="0"/>
              <a:t> samples</a:t>
            </a:r>
            <a:br>
              <a:rPr lang="en-US" sz="3200" dirty="0"/>
            </a:br>
            <a:r>
              <a:rPr lang="en-US" sz="2400" dirty="0"/>
              <a:t>Hive Databases and application tables</a:t>
            </a:r>
            <a:endParaRPr lang="en-US" sz="3200" dirty="0"/>
          </a:p>
        </p:txBody>
      </p:sp>
      <p:pic>
        <p:nvPicPr>
          <p:cNvPr id="4" name="Picture 3">
            <a:extLst>
              <a:ext uri="{FF2B5EF4-FFF2-40B4-BE49-F238E27FC236}">
                <a16:creationId xmlns:a16="http://schemas.microsoft.com/office/drawing/2014/main" id="{4BCFB6F2-B88F-AD41-9FE9-2FB60287A615}"/>
              </a:ext>
            </a:extLst>
          </p:cNvPr>
          <p:cNvPicPr>
            <a:picLocks noChangeAspect="1"/>
          </p:cNvPicPr>
          <p:nvPr/>
        </p:nvPicPr>
        <p:blipFill>
          <a:blip r:embed="rId2"/>
          <a:stretch>
            <a:fillRect/>
          </a:stretch>
        </p:blipFill>
        <p:spPr>
          <a:xfrm>
            <a:off x="1343377" y="1397177"/>
            <a:ext cx="9313333" cy="1538724"/>
          </a:xfrm>
          <a:prstGeom prst="rect">
            <a:avLst/>
          </a:prstGeom>
        </p:spPr>
      </p:pic>
      <p:pic>
        <p:nvPicPr>
          <p:cNvPr id="6" name="Picture 5">
            <a:extLst>
              <a:ext uri="{FF2B5EF4-FFF2-40B4-BE49-F238E27FC236}">
                <a16:creationId xmlns:a16="http://schemas.microsoft.com/office/drawing/2014/main" id="{C203E1A0-E571-A643-AB6E-D45278885ED3}"/>
              </a:ext>
            </a:extLst>
          </p:cNvPr>
          <p:cNvPicPr>
            <a:picLocks noChangeAspect="1"/>
          </p:cNvPicPr>
          <p:nvPr/>
        </p:nvPicPr>
        <p:blipFill>
          <a:blip r:embed="rId3"/>
          <a:stretch>
            <a:fillRect/>
          </a:stretch>
        </p:blipFill>
        <p:spPr>
          <a:xfrm>
            <a:off x="1343377" y="3258023"/>
            <a:ext cx="9313333" cy="3599977"/>
          </a:xfrm>
          <a:prstGeom prst="rect">
            <a:avLst/>
          </a:prstGeom>
        </p:spPr>
      </p:pic>
    </p:spTree>
    <p:extLst>
      <p:ext uri="{BB962C8B-B14F-4D97-AF65-F5344CB8AC3E}">
        <p14:creationId xmlns:p14="http://schemas.microsoft.com/office/powerpoint/2010/main" val="2060323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89B9-B136-7E48-9F45-63E264811835}"/>
              </a:ext>
            </a:extLst>
          </p:cNvPr>
          <p:cNvSpPr>
            <a:spLocks noGrp="1"/>
          </p:cNvSpPr>
          <p:nvPr>
            <p:ph type="title"/>
          </p:nvPr>
        </p:nvSpPr>
        <p:spPr/>
        <p:txBody>
          <a:bodyPr>
            <a:normAutofit/>
          </a:bodyPr>
          <a:lstStyle/>
          <a:p>
            <a:r>
              <a:rPr lang="en-US" sz="3200" dirty="0"/>
              <a:t>Hive </a:t>
            </a:r>
            <a:r>
              <a:rPr lang="en-US" sz="3200" dirty="0" err="1"/>
              <a:t>Metastore</a:t>
            </a:r>
            <a:r>
              <a:rPr lang="en-US" sz="3200" dirty="0"/>
              <a:t> samples</a:t>
            </a:r>
            <a:br>
              <a:rPr lang="en-US" sz="3200" dirty="0"/>
            </a:br>
            <a:r>
              <a:rPr lang="en-US" sz="2400" dirty="0"/>
              <a:t>Application tables format and HDFS path</a:t>
            </a:r>
            <a:endParaRPr lang="en-US" sz="3200" dirty="0"/>
          </a:p>
        </p:txBody>
      </p:sp>
      <p:pic>
        <p:nvPicPr>
          <p:cNvPr id="5" name="Picture 4">
            <a:extLst>
              <a:ext uri="{FF2B5EF4-FFF2-40B4-BE49-F238E27FC236}">
                <a16:creationId xmlns:a16="http://schemas.microsoft.com/office/drawing/2014/main" id="{64F45EC7-35DF-3048-882A-B95CEFF7762D}"/>
              </a:ext>
            </a:extLst>
          </p:cNvPr>
          <p:cNvPicPr>
            <a:picLocks noChangeAspect="1"/>
          </p:cNvPicPr>
          <p:nvPr/>
        </p:nvPicPr>
        <p:blipFill>
          <a:blip r:embed="rId2"/>
          <a:stretch>
            <a:fillRect/>
          </a:stretch>
        </p:blipFill>
        <p:spPr>
          <a:xfrm>
            <a:off x="0" y="1515664"/>
            <a:ext cx="12192000" cy="4820093"/>
          </a:xfrm>
          <a:prstGeom prst="rect">
            <a:avLst/>
          </a:prstGeom>
        </p:spPr>
      </p:pic>
    </p:spTree>
    <p:extLst>
      <p:ext uri="{BB962C8B-B14F-4D97-AF65-F5344CB8AC3E}">
        <p14:creationId xmlns:p14="http://schemas.microsoft.com/office/powerpoint/2010/main" val="4001859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89B9-B136-7E48-9F45-63E264811835}"/>
              </a:ext>
            </a:extLst>
          </p:cNvPr>
          <p:cNvSpPr>
            <a:spLocks noGrp="1"/>
          </p:cNvSpPr>
          <p:nvPr>
            <p:ph type="title"/>
          </p:nvPr>
        </p:nvSpPr>
        <p:spPr/>
        <p:txBody>
          <a:bodyPr>
            <a:normAutofit/>
          </a:bodyPr>
          <a:lstStyle/>
          <a:p>
            <a:r>
              <a:rPr lang="en-US" sz="3200" dirty="0"/>
              <a:t>Hive </a:t>
            </a:r>
            <a:r>
              <a:rPr lang="en-US" sz="3200" dirty="0" err="1"/>
              <a:t>Metastore</a:t>
            </a:r>
            <a:r>
              <a:rPr lang="en-US" sz="3200" dirty="0"/>
              <a:t> samples</a:t>
            </a:r>
            <a:br>
              <a:rPr lang="en-US" sz="3200" dirty="0"/>
            </a:br>
            <a:r>
              <a:rPr lang="en-US" sz="2400" dirty="0"/>
              <a:t>Hive partitions per table</a:t>
            </a:r>
            <a:endParaRPr lang="en-US" sz="3200" dirty="0"/>
          </a:p>
        </p:txBody>
      </p:sp>
      <p:pic>
        <p:nvPicPr>
          <p:cNvPr id="5" name="Picture 4">
            <a:extLst>
              <a:ext uri="{FF2B5EF4-FFF2-40B4-BE49-F238E27FC236}">
                <a16:creationId xmlns:a16="http://schemas.microsoft.com/office/drawing/2014/main" id="{0B54E82E-6A8D-9A4B-8120-C400C89BBCC5}"/>
              </a:ext>
            </a:extLst>
          </p:cNvPr>
          <p:cNvPicPr>
            <a:picLocks noChangeAspect="1"/>
          </p:cNvPicPr>
          <p:nvPr/>
        </p:nvPicPr>
        <p:blipFill>
          <a:blip r:embed="rId2"/>
          <a:stretch>
            <a:fillRect/>
          </a:stretch>
        </p:blipFill>
        <p:spPr>
          <a:xfrm>
            <a:off x="1147462" y="1598730"/>
            <a:ext cx="9034505" cy="4894145"/>
          </a:xfrm>
          <a:prstGeom prst="rect">
            <a:avLst/>
          </a:prstGeom>
        </p:spPr>
      </p:pic>
    </p:spTree>
    <p:extLst>
      <p:ext uri="{BB962C8B-B14F-4D97-AF65-F5344CB8AC3E}">
        <p14:creationId xmlns:p14="http://schemas.microsoft.com/office/powerpoint/2010/main" val="356672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89B9-B136-7E48-9F45-63E264811835}"/>
              </a:ext>
            </a:extLst>
          </p:cNvPr>
          <p:cNvSpPr>
            <a:spLocks noGrp="1"/>
          </p:cNvSpPr>
          <p:nvPr>
            <p:ph type="title"/>
          </p:nvPr>
        </p:nvSpPr>
        <p:spPr/>
        <p:txBody>
          <a:bodyPr>
            <a:normAutofit/>
          </a:bodyPr>
          <a:lstStyle/>
          <a:p>
            <a:r>
              <a:rPr lang="en-US" sz="3200" dirty="0"/>
              <a:t>Hive </a:t>
            </a:r>
            <a:r>
              <a:rPr lang="en-US" sz="3200" dirty="0" err="1"/>
              <a:t>Metastore</a:t>
            </a:r>
            <a:r>
              <a:rPr lang="en-US" sz="3200" dirty="0"/>
              <a:t> samples</a:t>
            </a:r>
            <a:br>
              <a:rPr lang="en-US" sz="3200" dirty="0"/>
            </a:br>
            <a:r>
              <a:rPr lang="en-US" sz="2400" dirty="0"/>
              <a:t>Hive buckets per table</a:t>
            </a:r>
            <a:endParaRPr lang="en-US" sz="3200" dirty="0"/>
          </a:p>
        </p:txBody>
      </p:sp>
      <p:pic>
        <p:nvPicPr>
          <p:cNvPr id="4" name="Picture 3">
            <a:extLst>
              <a:ext uri="{FF2B5EF4-FFF2-40B4-BE49-F238E27FC236}">
                <a16:creationId xmlns:a16="http://schemas.microsoft.com/office/drawing/2014/main" id="{B3E17C4E-D0CD-5A4E-9992-D2C63114EB3C}"/>
              </a:ext>
            </a:extLst>
          </p:cNvPr>
          <p:cNvPicPr>
            <a:picLocks noChangeAspect="1"/>
          </p:cNvPicPr>
          <p:nvPr/>
        </p:nvPicPr>
        <p:blipFill>
          <a:blip r:embed="rId2"/>
          <a:stretch>
            <a:fillRect/>
          </a:stretch>
        </p:blipFill>
        <p:spPr>
          <a:xfrm>
            <a:off x="3213100" y="1514475"/>
            <a:ext cx="5765800" cy="4978400"/>
          </a:xfrm>
          <a:prstGeom prst="rect">
            <a:avLst/>
          </a:prstGeom>
        </p:spPr>
      </p:pic>
    </p:spTree>
    <p:extLst>
      <p:ext uri="{BB962C8B-B14F-4D97-AF65-F5344CB8AC3E}">
        <p14:creationId xmlns:p14="http://schemas.microsoft.com/office/powerpoint/2010/main" val="2947759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5248-4B5C-A242-A11E-B82ADAE20D9D}"/>
              </a:ext>
            </a:extLst>
          </p:cNvPr>
          <p:cNvSpPr>
            <a:spLocks noGrp="1"/>
          </p:cNvSpPr>
          <p:nvPr>
            <p:ph type="title"/>
          </p:nvPr>
        </p:nvSpPr>
        <p:spPr/>
        <p:txBody>
          <a:bodyPr>
            <a:normAutofit fontScale="90000"/>
          </a:bodyPr>
          <a:lstStyle/>
          <a:p>
            <a:r>
              <a:rPr lang="en-US" sz="3200" dirty="0"/>
              <a:t>Jyputer notebook - Results presentation</a:t>
            </a:r>
            <a:br>
              <a:rPr lang="en-US" sz="3200" dirty="0"/>
            </a:br>
            <a:r>
              <a:rPr lang="en-US" sz="3200" dirty="0"/>
              <a:t>Use of ! to query hive</a:t>
            </a:r>
            <a:br>
              <a:rPr lang="en-US" sz="3200" dirty="0"/>
            </a:br>
            <a:endParaRPr lang="en-US" sz="3200" dirty="0"/>
          </a:p>
        </p:txBody>
      </p:sp>
      <p:pic>
        <p:nvPicPr>
          <p:cNvPr id="7" name="Picture 6">
            <a:extLst>
              <a:ext uri="{FF2B5EF4-FFF2-40B4-BE49-F238E27FC236}">
                <a16:creationId xmlns:a16="http://schemas.microsoft.com/office/drawing/2014/main" id="{8A3CFC63-7EF5-5741-95EA-76DC09EBB51A}"/>
              </a:ext>
            </a:extLst>
          </p:cNvPr>
          <p:cNvPicPr>
            <a:picLocks noChangeAspect="1"/>
          </p:cNvPicPr>
          <p:nvPr/>
        </p:nvPicPr>
        <p:blipFill>
          <a:blip r:embed="rId2"/>
          <a:stretch>
            <a:fillRect/>
          </a:stretch>
        </p:blipFill>
        <p:spPr>
          <a:xfrm>
            <a:off x="0" y="1952712"/>
            <a:ext cx="12192000" cy="4540163"/>
          </a:xfrm>
          <a:prstGeom prst="rect">
            <a:avLst/>
          </a:prstGeom>
        </p:spPr>
      </p:pic>
    </p:spTree>
    <p:extLst>
      <p:ext uri="{BB962C8B-B14F-4D97-AF65-F5344CB8AC3E}">
        <p14:creationId xmlns:p14="http://schemas.microsoft.com/office/powerpoint/2010/main" val="1343210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5248-4B5C-A242-A11E-B82ADAE20D9D}"/>
              </a:ext>
            </a:extLst>
          </p:cNvPr>
          <p:cNvSpPr>
            <a:spLocks noGrp="1"/>
          </p:cNvSpPr>
          <p:nvPr>
            <p:ph type="title"/>
          </p:nvPr>
        </p:nvSpPr>
        <p:spPr/>
        <p:txBody>
          <a:bodyPr>
            <a:normAutofit fontScale="90000"/>
          </a:bodyPr>
          <a:lstStyle/>
          <a:p>
            <a:r>
              <a:rPr lang="en-US" sz="3200" dirty="0"/>
              <a:t>Jyputer notebook - Results presentation</a:t>
            </a:r>
            <a:br>
              <a:rPr lang="en-US" sz="3200" dirty="0"/>
            </a:br>
            <a:r>
              <a:rPr lang="en-US" sz="2700" dirty="0"/>
              <a:t>Use of ! to query hive</a:t>
            </a:r>
            <a:br>
              <a:rPr lang="en-US" sz="3200" dirty="0"/>
            </a:br>
            <a:endParaRPr lang="en-US" sz="3200" dirty="0"/>
          </a:p>
        </p:txBody>
      </p:sp>
      <p:pic>
        <p:nvPicPr>
          <p:cNvPr id="7" name="Picture 6">
            <a:extLst>
              <a:ext uri="{FF2B5EF4-FFF2-40B4-BE49-F238E27FC236}">
                <a16:creationId xmlns:a16="http://schemas.microsoft.com/office/drawing/2014/main" id="{8A3CFC63-7EF5-5741-95EA-76DC09EBB51A}"/>
              </a:ext>
            </a:extLst>
          </p:cNvPr>
          <p:cNvPicPr>
            <a:picLocks noChangeAspect="1"/>
          </p:cNvPicPr>
          <p:nvPr/>
        </p:nvPicPr>
        <p:blipFill>
          <a:blip r:embed="rId2"/>
          <a:stretch>
            <a:fillRect/>
          </a:stretch>
        </p:blipFill>
        <p:spPr>
          <a:xfrm>
            <a:off x="0" y="1690688"/>
            <a:ext cx="12192000" cy="4540163"/>
          </a:xfrm>
          <a:prstGeom prst="rect">
            <a:avLst/>
          </a:prstGeom>
        </p:spPr>
      </p:pic>
    </p:spTree>
    <p:extLst>
      <p:ext uri="{BB962C8B-B14F-4D97-AF65-F5344CB8AC3E}">
        <p14:creationId xmlns:p14="http://schemas.microsoft.com/office/powerpoint/2010/main" val="1596424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5248-4B5C-A242-A11E-B82ADAE20D9D}"/>
              </a:ext>
            </a:extLst>
          </p:cNvPr>
          <p:cNvSpPr>
            <a:spLocks noGrp="1"/>
          </p:cNvSpPr>
          <p:nvPr>
            <p:ph type="title"/>
          </p:nvPr>
        </p:nvSpPr>
        <p:spPr/>
        <p:txBody>
          <a:bodyPr>
            <a:normAutofit fontScale="90000"/>
          </a:bodyPr>
          <a:lstStyle/>
          <a:p>
            <a:r>
              <a:rPr lang="en-US" sz="3200" dirty="0"/>
              <a:t>Jyputer notebook - Results presentation</a:t>
            </a:r>
            <a:br>
              <a:rPr lang="en-US" sz="3200" dirty="0"/>
            </a:br>
            <a:r>
              <a:rPr lang="en-GB" sz="2700" dirty="0"/>
              <a:t>Capture Hive output and create data frames</a:t>
            </a:r>
            <a:br>
              <a:rPr lang="en-US" sz="3200" dirty="0"/>
            </a:br>
            <a:endParaRPr lang="en-US" sz="3200" dirty="0"/>
          </a:p>
        </p:txBody>
      </p:sp>
      <p:pic>
        <p:nvPicPr>
          <p:cNvPr id="6" name="Picture 5">
            <a:extLst>
              <a:ext uri="{FF2B5EF4-FFF2-40B4-BE49-F238E27FC236}">
                <a16:creationId xmlns:a16="http://schemas.microsoft.com/office/drawing/2014/main" id="{59B12236-FAC2-CC4C-A2D9-8FA4F06718C8}"/>
              </a:ext>
            </a:extLst>
          </p:cNvPr>
          <p:cNvPicPr>
            <a:picLocks noChangeAspect="1"/>
          </p:cNvPicPr>
          <p:nvPr/>
        </p:nvPicPr>
        <p:blipFill>
          <a:blip r:embed="rId2"/>
          <a:stretch>
            <a:fillRect/>
          </a:stretch>
        </p:blipFill>
        <p:spPr>
          <a:xfrm>
            <a:off x="1775012" y="1397227"/>
            <a:ext cx="8928847" cy="1946650"/>
          </a:xfrm>
          <a:prstGeom prst="rect">
            <a:avLst/>
          </a:prstGeom>
        </p:spPr>
      </p:pic>
      <p:pic>
        <p:nvPicPr>
          <p:cNvPr id="9" name="Picture 8">
            <a:extLst>
              <a:ext uri="{FF2B5EF4-FFF2-40B4-BE49-F238E27FC236}">
                <a16:creationId xmlns:a16="http://schemas.microsoft.com/office/drawing/2014/main" id="{D2F74C84-2A55-DF44-9E04-40AA7F347DED}"/>
              </a:ext>
            </a:extLst>
          </p:cNvPr>
          <p:cNvPicPr>
            <a:picLocks noChangeAspect="1"/>
          </p:cNvPicPr>
          <p:nvPr/>
        </p:nvPicPr>
        <p:blipFill>
          <a:blip r:embed="rId3"/>
          <a:stretch>
            <a:fillRect/>
          </a:stretch>
        </p:blipFill>
        <p:spPr>
          <a:xfrm>
            <a:off x="1648244" y="3382602"/>
            <a:ext cx="9055615" cy="3475398"/>
          </a:xfrm>
          <a:prstGeom prst="rect">
            <a:avLst/>
          </a:prstGeom>
        </p:spPr>
      </p:pic>
    </p:spTree>
    <p:extLst>
      <p:ext uri="{BB962C8B-B14F-4D97-AF65-F5344CB8AC3E}">
        <p14:creationId xmlns:p14="http://schemas.microsoft.com/office/powerpoint/2010/main" val="682195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5248-4B5C-A242-A11E-B82ADAE20D9D}"/>
              </a:ext>
            </a:extLst>
          </p:cNvPr>
          <p:cNvSpPr>
            <a:spLocks noGrp="1"/>
          </p:cNvSpPr>
          <p:nvPr>
            <p:ph type="title"/>
          </p:nvPr>
        </p:nvSpPr>
        <p:spPr/>
        <p:txBody>
          <a:bodyPr>
            <a:normAutofit fontScale="90000"/>
          </a:bodyPr>
          <a:lstStyle/>
          <a:p>
            <a:r>
              <a:rPr lang="en-US" sz="3200" dirty="0"/>
              <a:t>Jyputer notebook - Results presentation</a:t>
            </a:r>
            <a:br>
              <a:rPr lang="en-US" sz="3200" dirty="0"/>
            </a:br>
            <a:r>
              <a:rPr lang="en-GB" sz="2700" dirty="0"/>
              <a:t>Capture Hive output and create data frames</a:t>
            </a:r>
            <a:br>
              <a:rPr lang="en-US" sz="3200" dirty="0"/>
            </a:br>
            <a:endParaRPr lang="en-US" sz="3200" dirty="0"/>
          </a:p>
        </p:txBody>
      </p:sp>
      <p:pic>
        <p:nvPicPr>
          <p:cNvPr id="4" name="Picture 3">
            <a:extLst>
              <a:ext uri="{FF2B5EF4-FFF2-40B4-BE49-F238E27FC236}">
                <a16:creationId xmlns:a16="http://schemas.microsoft.com/office/drawing/2014/main" id="{694CDFF7-AD4E-C946-AA96-F7A6D594E6AA}"/>
              </a:ext>
            </a:extLst>
          </p:cNvPr>
          <p:cNvPicPr>
            <a:picLocks noChangeAspect="1"/>
          </p:cNvPicPr>
          <p:nvPr/>
        </p:nvPicPr>
        <p:blipFill>
          <a:blip r:embed="rId2"/>
          <a:stretch>
            <a:fillRect/>
          </a:stretch>
        </p:blipFill>
        <p:spPr>
          <a:xfrm>
            <a:off x="1416424" y="1399875"/>
            <a:ext cx="9359152" cy="2192234"/>
          </a:xfrm>
          <a:prstGeom prst="rect">
            <a:avLst/>
          </a:prstGeom>
        </p:spPr>
      </p:pic>
      <p:pic>
        <p:nvPicPr>
          <p:cNvPr id="7" name="Picture 6">
            <a:extLst>
              <a:ext uri="{FF2B5EF4-FFF2-40B4-BE49-F238E27FC236}">
                <a16:creationId xmlns:a16="http://schemas.microsoft.com/office/drawing/2014/main" id="{D718BECA-8F4F-C54F-94E3-51714585E9D8}"/>
              </a:ext>
            </a:extLst>
          </p:cNvPr>
          <p:cNvPicPr>
            <a:picLocks noChangeAspect="1"/>
          </p:cNvPicPr>
          <p:nvPr/>
        </p:nvPicPr>
        <p:blipFill>
          <a:blip r:embed="rId3"/>
          <a:stretch>
            <a:fillRect/>
          </a:stretch>
        </p:blipFill>
        <p:spPr>
          <a:xfrm>
            <a:off x="1613647" y="3499716"/>
            <a:ext cx="9161929" cy="3285088"/>
          </a:xfrm>
          <a:prstGeom prst="rect">
            <a:avLst/>
          </a:prstGeom>
        </p:spPr>
      </p:pic>
    </p:spTree>
    <p:extLst>
      <p:ext uri="{BB962C8B-B14F-4D97-AF65-F5344CB8AC3E}">
        <p14:creationId xmlns:p14="http://schemas.microsoft.com/office/powerpoint/2010/main" val="1795781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587F8BD-607C-0D4B-9495-6C2E631E0E2C}"/>
              </a:ext>
            </a:extLst>
          </p:cNvPr>
          <p:cNvCxnSpPr>
            <a:cxnSpLocks/>
          </p:cNvCxnSpPr>
          <p:nvPr/>
        </p:nvCxnSpPr>
        <p:spPr>
          <a:xfrm>
            <a:off x="8942465" y="1463000"/>
            <a:ext cx="0" cy="46577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9DD0B60-39BF-D849-9CB2-2BE3CBE09369}"/>
              </a:ext>
            </a:extLst>
          </p:cNvPr>
          <p:cNvSpPr>
            <a:spLocks noGrp="1"/>
          </p:cNvSpPr>
          <p:nvPr>
            <p:ph type="title"/>
          </p:nvPr>
        </p:nvSpPr>
        <p:spPr>
          <a:xfrm>
            <a:off x="838200" y="365126"/>
            <a:ext cx="10515600" cy="404425"/>
          </a:xfrm>
        </p:spPr>
        <p:txBody>
          <a:bodyPr>
            <a:noAutofit/>
          </a:bodyPr>
          <a:lstStyle/>
          <a:p>
            <a:r>
              <a:rPr lang="en-US" sz="3200" dirty="0"/>
              <a:t>Application concept – low level</a:t>
            </a:r>
          </a:p>
        </p:txBody>
      </p:sp>
      <p:pic>
        <p:nvPicPr>
          <p:cNvPr id="6" name="Content Placeholder 3">
            <a:extLst>
              <a:ext uri="{FF2B5EF4-FFF2-40B4-BE49-F238E27FC236}">
                <a16:creationId xmlns:a16="http://schemas.microsoft.com/office/drawing/2014/main" id="{3E8369DD-40A2-9248-9CB7-BF28CE39EDAF}"/>
              </a:ext>
            </a:extLst>
          </p:cNvPr>
          <p:cNvPicPr>
            <a:picLocks noChangeAspect="1"/>
          </p:cNvPicPr>
          <p:nvPr/>
        </p:nvPicPr>
        <p:blipFill>
          <a:blip r:embed="rId2"/>
          <a:stretch>
            <a:fillRect/>
          </a:stretch>
        </p:blipFill>
        <p:spPr>
          <a:xfrm>
            <a:off x="977686" y="1531421"/>
            <a:ext cx="571500" cy="685800"/>
          </a:xfrm>
          <a:prstGeom prst="rect">
            <a:avLst/>
          </a:prstGeom>
        </p:spPr>
      </p:pic>
      <p:pic>
        <p:nvPicPr>
          <p:cNvPr id="7" name="Picture 6">
            <a:extLst>
              <a:ext uri="{FF2B5EF4-FFF2-40B4-BE49-F238E27FC236}">
                <a16:creationId xmlns:a16="http://schemas.microsoft.com/office/drawing/2014/main" id="{C3C6911A-E9CD-914B-9A8A-993C1E3014E6}"/>
              </a:ext>
            </a:extLst>
          </p:cNvPr>
          <p:cNvPicPr>
            <a:picLocks noChangeAspect="1"/>
          </p:cNvPicPr>
          <p:nvPr/>
        </p:nvPicPr>
        <p:blipFill>
          <a:blip r:embed="rId3"/>
          <a:stretch>
            <a:fillRect/>
          </a:stretch>
        </p:blipFill>
        <p:spPr>
          <a:xfrm>
            <a:off x="1028486" y="2770309"/>
            <a:ext cx="469900" cy="673100"/>
          </a:xfrm>
          <a:prstGeom prst="rect">
            <a:avLst/>
          </a:prstGeom>
        </p:spPr>
      </p:pic>
      <p:pic>
        <p:nvPicPr>
          <p:cNvPr id="8" name="Picture 7">
            <a:extLst>
              <a:ext uri="{FF2B5EF4-FFF2-40B4-BE49-F238E27FC236}">
                <a16:creationId xmlns:a16="http://schemas.microsoft.com/office/drawing/2014/main" id="{A7D9A3A7-9F98-DE48-98AA-040324190B21}"/>
              </a:ext>
            </a:extLst>
          </p:cNvPr>
          <p:cNvPicPr>
            <a:picLocks noChangeAspect="1"/>
          </p:cNvPicPr>
          <p:nvPr/>
        </p:nvPicPr>
        <p:blipFill>
          <a:blip r:embed="rId4"/>
          <a:stretch>
            <a:fillRect/>
          </a:stretch>
        </p:blipFill>
        <p:spPr>
          <a:xfrm>
            <a:off x="1047536" y="3856770"/>
            <a:ext cx="431800" cy="635000"/>
          </a:xfrm>
          <a:prstGeom prst="rect">
            <a:avLst/>
          </a:prstGeom>
        </p:spPr>
      </p:pic>
      <p:sp>
        <p:nvSpPr>
          <p:cNvPr id="9" name="TextBox 8">
            <a:extLst>
              <a:ext uri="{FF2B5EF4-FFF2-40B4-BE49-F238E27FC236}">
                <a16:creationId xmlns:a16="http://schemas.microsoft.com/office/drawing/2014/main" id="{369EDC80-1A89-A74A-B3CF-9562EB51DCD8}"/>
              </a:ext>
            </a:extLst>
          </p:cNvPr>
          <p:cNvSpPr txBox="1"/>
          <p:nvPr/>
        </p:nvSpPr>
        <p:spPr>
          <a:xfrm>
            <a:off x="594054" y="2175262"/>
            <a:ext cx="1338764" cy="369332"/>
          </a:xfrm>
          <a:prstGeom prst="rect">
            <a:avLst/>
          </a:prstGeom>
          <a:noFill/>
        </p:spPr>
        <p:txBody>
          <a:bodyPr wrap="none" rtlCol="0">
            <a:spAutoFit/>
          </a:bodyPr>
          <a:lstStyle/>
          <a:p>
            <a:pPr algn="ctr"/>
            <a:r>
              <a:rPr lang="en-US" dirty="0"/>
              <a:t>Earthquakes</a:t>
            </a:r>
          </a:p>
        </p:txBody>
      </p:sp>
      <p:sp>
        <p:nvSpPr>
          <p:cNvPr id="10" name="TextBox 9">
            <a:extLst>
              <a:ext uri="{FF2B5EF4-FFF2-40B4-BE49-F238E27FC236}">
                <a16:creationId xmlns:a16="http://schemas.microsoft.com/office/drawing/2014/main" id="{356F5A41-BB5C-AD49-94EC-1A35E53C01EC}"/>
              </a:ext>
            </a:extLst>
          </p:cNvPr>
          <p:cNvSpPr txBox="1"/>
          <p:nvPr/>
        </p:nvSpPr>
        <p:spPr>
          <a:xfrm>
            <a:off x="915424" y="3438403"/>
            <a:ext cx="696024" cy="369332"/>
          </a:xfrm>
          <a:prstGeom prst="rect">
            <a:avLst/>
          </a:prstGeom>
          <a:noFill/>
        </p:spPr>
        <p:txBody>
          <a:bodyPr wrap="none" rtlCol="0">
            <a:spAutoFit/>
          </a:bodyPr>
          <a:lstStyle/>
          <a:p>
            <a:pPr algn="ctr"/>
            <a:r>
              <a:rPr lang="en-US" dirty="0"/>
              <a:t>Cities</a:t>
            </a:r>
          </a:p>
        </p:txBody>
      </p:sp>
      <p:sp>
        <p:nvSpPr>
          <p:cNvPr id="11" name="TextBox 10">
            <a:extLst>
              <a:ext uri="{FF2B5EF4-FFF2-40B4-BE49-F238E27FC236}">
                <a16:creationId xmlns:a16="http://schemas.microsoft.com/office/drawing/2014/main" id="{8570743B-F5A2-704B-A716-EF941CC53675}"/>
              </a:ext>
            </a:extLst>
          </p:cNvPr>
          <p:cNvSpPr txBox="1"/>
          <p:nvPr/>
        </p:nvSpPr>
        <p:spPr>
          <a:xfrm>
            <a:off x="513839" y="4477299"/>
            <a:ext cx="1499193" cy="646331"/>
          </a:xfrm>
          <a:prstGeom prst="rect">
            <a:avLst/>
          </a:prstGeom>
          <a:noFill/>
        </p:spPr>
        <p:txBody>
          <a:bodyPr wrap="none" rtlCol="0">
            <a:spAutoFit/>
          </a:bodyPr>
          <a:lstStyle/>
          <a:p>
            <a:pPr algn="ctr"/>
            <a:r>
              <a:rPr lang="en-US" dirty="0"/>
              <a:t>Seismograph </a:t>
            </a:r>
          </a:p>
          <a:p>
            <a:pPr algn="ctr"/>
            <a:r>
              <a:rPr lang="en-US" dirty="0"/>
              <a:t>Stations</a:t>
            </a:r>
          </a:p>
        </p:txBody>
      </p:sp>
      <p:cxnSp>
        <p:nvCxnSpPr>
          <p:cNvPr id="12" name="Straight Connector 11">
            <a:extLst>
              <a:ext uri="{FF2B5EF4-FFF2-40B4-BE49-F238E27FC236}">
                <a16:creationId xmlns:a16="http://schemas.microsoft.com/office/drawing/2014/main" id="{8C7D2C52-00E2-5F4C-AE5D-6D24BAC37FB3}"/>
              </a:ext>
            </a:extLst>
          </p:cNvPr>
          <p:cNvCxnSpPr>
            <a:cxnSpLocks/>
          </p:cNvCxnSpPr>
          <p:nvPr/>
        </p:nvCxnSpPr>
        <p:spPr>
          <a:xfrm>
            <a:off x="1549186" y="1885610"/>
            <a:ext cx="5978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172A27-483F-044A-82E6-4B1B6C4CF0C7}"/>
              </a:ext>
            </a:extLst>
          </p:cNvPr>
          <p:cNvCxnSpPr/>
          <p:nvPr/>
        </p:nvCxnSpPr>
        <p:spPr>
          <a:xfrm>
            <a:off x="1543542" y="3146362"/>
            <a:ext cx="5978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B95E43-F991-B145-BCB7-A46306F544A3}"/>
              </a:ext>
            </a:extLst>
          </p:cNvPr>
          <p:cNvCxnSpPr/>
          <p:nvPr/>
        </p:nvCxnSpPr>
        <p:spPr>
          <a:xfrm>
            <a:off x="1532253" y="4292184"/>
            <a:ext cx="5978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0C0E3C-3897-1041-96B7-840C666FC15C}"/>
              </a:ext>
            </a:extLst>
          </p:cNvPr>
          <p:cNvCxnSpPr>
            <a:cxnSpLocks/>
          </p:cNvCxnSpPr>
          <p:nvPr/>
        </p:nvCxnSpPr>
        <p:spPr>
          <a:xfrm flipV="1">
            <a:off x="2146995" y="1874321"/>
            <a:ext cx="0" cy="24285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102FEB-847B-C948-84F9-E6BD72BF4661}"/>
              </a:ext>
            </a:extLst>
          </p:cNvPr>
          <p:cNvCxnSpPr>
            <a:cxnSpLocks/>
          </p:cNvCxnSpPr>
          <p:nvPr/>
        </p:nvCxnSpPr>
        <p:spPr>
          <a:xfrm flipV="1">
            <a:off x="2141351" y="3088609"/>
            <a:ext cx="5164667" cy="577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B5A508-87F5-9040-888C-E8A9AFE57AE4}"/>
              </a:ext>
            </a:extLst>
          </p:cNvPr>
          <p:cNvSpPr txBox="1"/>
          <p:nvPr/>
        </p:nvSpPr>
        <p:spPr>
          <a:xfrm>
            <a:off x="2363301" y="1463117"/>
            <a:ext cx="910827" cy="369332"/>
          </a:xfrm>
          <a:prstGeom prst="rect">
            <a:avLst/>
          </a:prstGeom>
          <a:noFill/>
        </p:spPr>
        <p:txBody>
          <a:bodyPr wrap="none" rtlCol="0">
            <a:spAutoFit/>
          </a:bodyPr>
          <a:lstStyle/>
          <a:p>
            <a:r>
              <a:rPr lang="en-US" dirty="0"/>
              <a:t>Phase 1</a:t>
            </a:r>
          </a:p>
        </p:txBody>
      </p:sp>
      <p:sp>
        <p:nvSpPr>
          <p:cNvPr id="18" name="TextBox 17">
            <a:extLst>
              <a:ext uri="{FF2B5EF4-FFF2-40B4-BE49-F238E27FC236}">
                <a16:creationId xmlns:a16="http://schemas.microsoft.com/office/drawing/2014/main" id="{91AAE335-C851-6745-9413-C472EC0C8F99}"/>
              </a:ext>
            </a:extLst>
          </p:cNvPr>
          <p:cNvSpPr txBox="1"/>
          <p:nvPr/>
        </p:nvSpPr>
        <p:spPr>
          <a:xfrm>
            <a:off x="2363301" y="1862670"/>
            <a:ext cx="1163267" cy="584775"/>
          </a:xfrm>
          <a:prstGeom prst="rect">
            <a:avLst/>
          </a:prstGeom>
          <a:noFill/>
        </p:spPr>
        <p:txBody>
          <a:bodyPr wrap="none" rtlCol="0">
            <a:spAutoFit/>
          </a:bodyPr>
          <a:lstStyle/>
          <a:p>
            <a:r>
              <a:rPr lang="en-US" sz="1600" dirty="0"/>
              <a:t>Acquisition</a:t>
            </a:r>
          </a:p>
          <a:p>
            <a:r>
              <a:rPr lang="en-US" sz="1600" dirty="0"/>
              <a:t>Preparation</a:t>
            </a:r>
          </a:p>
        </p:txBody>
      </p:sp>
      <p:pic>
        <p:nvPicPr>
          <p:cNvPr id="20" name="Picture 19">
            <a:extLst>
              <a:ext uri="{FF2B5EF4-FFF2-40B4-BE49-F238E27FC236}">
                <a16:creationId xmlns:a16="http://schemas.microsoft.com/office/drawing/2014/main" id="{2D195B0C-1D1B-4D41-961E-98399E8AAB10}"/>
              </a:ext>
            </a:extLst>
          </p:cNvPr>
          <p:cNvPicPr>
            <a:picLocks noChangeAspect="1"/>
          </p:cNvPicPr>
          <p:nvPr/>
        </p:nvPicPr>
        <p:blipFill>
          <a:blip r:embed="rId5"/>
          <a:stretch>
            <a:fillRect/>
          </a:stretch>
        </p:blipFill>
        <p:spPr>
          <a:xfrm>
            <a:off x="3682035" y="2867767"/>
            <a:ext cx="1106488" cy="431800"/>
          </a:xfrm>
          <a:prstGeom prst="rect">
            <a:avLst/>
          </a:prstGeom>
        </p:spPr>
      </p:pic>
      <p:sp>
        <p:nvSpPr>
          <p:cNvPr id="21" name="TextBox 20">
            <a:extLst>
              <a:ext uri="{FF2B5EF4-FFF2-40B4-BE49-F238E27FC236}">
                <a16:creationId xmlns:a16="http://schemas.microsoft.com/office/drawing/2014/main" id="{0188598F-8E71-CD4C-A463-F19103E22776}"/>
              </a:ext>
            </a:extLst>
          </p:cNvPr>
          <p:cNvSpPr txBox="1"/>
          <p:nvPr/>
        </p:nvSpPr>
        <p:spPr>
          <a:xfrm>
            <a:off x="3636025" y="1463117"/>
            <a:ext cx="910827" cy="369332"/>
          </a:xfrm>
          <a:prstGeom prst="rect">
            <a:avLst/>
          </a:prstGeom>
          <a:noFill/>
        </p:spPr>
        <p:txBody>
          <a:bodyPr wrap="none" rtlCol="0">
            <a:spAutoFit/>
          </a:bodyPr>
          <a:lstStyle/>
          <a:p>
            <a:r>
              <a:rPr lang="en-US" dirty="0"/>
              <a:t>Phase 2</a:t>
            </a:r>
          </a:p>
        </p:txBody>
      </p:sp>
      <p:sp>
        <p:nvSpPr>
          <p:cNvPr id="22" name="TextBox 21">
            <a:extLst>
              <a:ext uri="{FF2B5EF4-FFF2-40B4-BE49-F238E27FC236}">
                <a16:creationId xmlns:a16="http://schemas.microsoft.com/office/drawing/2014/main" id="{81C73730-3007-CC41-9309-CA469D09FB57}"/>
              </a:ext>
            </a:extLst>
          </p:cNvPr>
          <p:cNvSpPr txBox="1"/>
          <p:nvPr/>
        </p:nvSpPr>
        <p:spPr>
          <a:xfrm>
            <a:off x="3636025" y="1862670"/>
            <a:ext cx="807850" cy="584775"/>
          </a:xfrm>
          <a:prstGeom prst="rect">
            <a:avLst/>
          </a:prstGeom>
          <a:noFill/>
        </p:spPr>
        <p:txBody>
          <a:bodyPr wrap="none" rtlCol="0">
            <a:spAutoFit/>
          </a:bodyPr>
          <a:lstStyle/>
          <a:p>
            <a:r>
              <a:rPr lang="en-US" sz="1600" dirty="0"/>
              <a:t>Load to</a:t>
            </a:r>
          </a:p>
          <a:p>
            <a:r>
              <a:rPr lang="en-US" sz="1600" dirty="0"/>
              <a:t>HDFS</a:t>
            </a:r>
          </a:p>
        </p:txBody>
      </p:sp>
      <p:sp>
        <p:nvSpPr>
          <p:cNvPr id="23" name="TextBox 22">
            <a:extLst>
              <a:ext uri="{FF2B5EF4-FFF2-40B4-BE49-F238E27FC236}">
                <a16:creationId xmlns:a16="http://schemas.microsoft.com/office/drawing/2014/main" id="{ECD18CBB-E138-A848-9E0E-F6644133064A}"/>
              </a:ext>
            </a:extLst>
          </p:cNvPr>
          <p:cNvSpPr txBox="1"/>
          <p:nvPr/>
        </p:nvSpPr>
        <p:spPr>
          <a:xfrm>
            <a:off x="4974357" y="1463117"/>
            <a:ext cx="910827" cy="369332"/>
          </a:xfrm>
          <a:prstGeom prst="rect">
            <a:avLst/>
          </a:prstGeom>
          <a:noFill/>
        </p:spPr>
        <p:txBody>
          <a:bodyPr wrap="none" rtlCol="0">
            <a:spAutoFit/>
          </a:bodyPr>
          <a:lstStyle/>
          <a:p>
            <a:r>
              <a:rPr lang="en-US" dirty="0"/>
              <a:t>Phase 3</a:t>
            </a:r>
          </a:p>
        </p:txBody>
      </p:sp>
      <p:pic>
        <p:nvPicPr>
          <p:cNvPr id="24" name="Picture 23">
            <a:extLst>
              <a:ext uri="{FF2B5EF4-FFF2-40B4-BE49-F238E27FC236}">
                <a16:creationId xmlns:a16="http://schemas.microsoft.com/office/drawing/2014/main" id="{7A616927-98A5-F44F-95A9-1B519C896760}"/>
              </a:ext>
            </a:extLst>
          </p:cNvPr>
          <p:cNvPicPr>
            <a:picLocks noChangeAspect="1"/>
          </p:cNvPicPr>
          <p:nvPr/>
        </p:nvPicPr>
        <p:blipFill>
          <a:blip r:embed="rId6"/>
          <a:stretch>
            <a:fillRect/>
          </a:stretch>
        </p:blipFill>
        <p:spPr>
          <a:xfrm>
            <a:off x="5181818" y="2681590"/>
            <a:ext cx="867260" cy="830744"/>
          </a:xfrm>
          <a:prstGeom prst="rect">
            <a:avLst/>
          </a:prstGeom>
        </p:spPr>
      </p:pic>
      <p:sp>
        <p:nvSpPr>
          <p:cNvPr id="25" name="TextBox 24">
            <a:extLst>
              <a:ext uri="{FF2B5EF4-FFF2-40B4-BE49-F238E27FC236}">
                <a16:creationId xmlns:a16="http://schemas.microsoft.com/office/drawing/2014/main" id="{8DDEBAFC-0F51-0C45-A000-25DE1AD3FA8D}"/>
              </a:ext>
            </a:extLst>
          </p:cNvPr>
          <p:cNvSpPr txBox="1"/>
          <p:nvPr/>
        </p:nvSpPr>
        <p:spPr>
          <a:xfrm>
            <a:off x="4974357" y="1862670"/>
            <a:ext cx="1354858" cy="584775"/>
          </a:xfrm>
          <a:prstGeom prst="rect">
            <a:avLst/>
          </a:prstGeom>
          <a:noFill/>
        </p:spPr>
        <p:txBody>
          <a:bodyPr wrap="none" rtlCol="0">
            <a:spAutoFit/>
          </a:bodyPr>
          <a:lstStyle/>
          <a:p>
            <a:r>
              <a:rPr lang="en-US" sz="1600" dirty="0"/>
              <a:t>Hive database</a:t>
            </a:r>
          </a:p>
          <a:p>
            <a:r>
              <a:rPr lang="en-US" sz="1600" dirty="0"/>
              <a:t>preparation</a:t>
            </a:r>
          </a:p>
        </p:txBody>
      </p:sp>
      <p:sp>
        <p:nvSpPr>
          <p:cNvPr id="26" name="TextBox 25">
            <a:extLst>
              <a:ext uri="{FF2B5EF4-FFF2-40B4-BE49-F238E27FC236}">
                <a16:creationId xmlns:a16="http://schemas.microsoft.com/office/drawing/2014/main" id="{2D329515-D107-4D4F-B993-83CEDB4BEA27}"/>
              </a:ext>
            </a:extLst>
          </p:cNvPr>
          <p:cNvSpPr txBox="1"/>
          <p:nvPr/>
        </p:nvSpPr>
        <p:spPr>
          <a:xfrm>
            <a:off x="6688541" y="1463000"/>
            <a:ext cx="910827" cy="369332"/>
          </a:xfrm>
          <a:prstGeom prst="rect">
            <a:avLst/>
          </a:prstGeom>
          <a:noFill/>
        </p:spPr>
        <p:txBody>
          <a:bodyPr wrap="none" rtlCol="0">
            <a:spAutoFit/>
          </a:bodyPr>
          <a:lstStyle/>
          <a:p>
            <a:r>
              <a:rPr lang="en-US" dirty="0"/>
              <a:t>Phase 4</a:t>
            </a:r>
          </a:p>
        </p:txBody>
      </p:sp>
      <p:sp>
        <p:nvSpPr>
          <p:cNvPr id="27" name="TextBox 26">
            <a:extLst>
              <a:ext uri="{FF2B5EF4-FFF2-40B4-BE49-F238E27FC236}">
                <a16:creationId xmlns:a16="http://schemas.microsoft.com/office/drawing/2014/main" id="{EE11EC99-F34E-A54D-8B24-BD2ECE305016}"/>
              </a:ext>
            </a:extLst>
          </p:cNvPr>
          <p:cNvSpPr txBox="1"/>
          <p:nvPr/>
        </p:nvSpPr>
        <p:spPr>
          <a:xfrm>
            <a:off x="6562916" y="1857856"/>
            <a:ext cx="1152751" cy="338554"/>
          </a:xfrm>
          <a:prstGeom prst="rect">
            <a:avLst/>
          </a:prstGeom>
          <a:noFill/>
        </p:spPr>
        <p:txBody>
          <a:bodyPr wrap="none" rtlCol="0">
            <a:spAutoFit/>
          </a:bodyPr>
          <a:lstStyle/>
          <a:p>
            <a:r>
              <a:rPr lang="en-US" sz="1600" dirty="0"/>
              <a:t>ETL process</a:t>
            </a:r>
          </a:p>
        </p:txBody>
      </p:sp>
      <p:sp>
        <p:nvSpPr>
          <p:cNvPr id="28" name="Rectangle 27">
            <a:extLst>
              <a:ext uri="{FF2B5EF4-FFF2-40B4-BE49-F238E27FC236}">
                <a16:creationId xmlns:a16="http://schemas.microsoft.com/office/drawing/2014/main" id="{CB104495-B023-7142-89E8-9BB27D242F9B}"/>
              </a:ext>
            </a:extLst>
          </p:cNvPr>
          <p:cNvSpPr/>
          <p:nvPr/>
        </p:nvSpPr>
        <p:spPr>
          <a:xfrm>
            <a:off x="2413447" y="2522016"/>
            <a:ext cx="3874171" cy="13433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6FB9375-1C15-604A-BAF3-1848A17B1FDA}"/>
              </a:ext>
            </a:extLst>
          </p:cNvPr>
          <p:cNvSpPr txBox="1"/>
          <p:nvPr/>
        </p:nvSpPr>
        <p:spPr>
          <a:xfrm>
            <a:off x="6399566" y="3381711"/>
            <a:ext cx="1448588" cy="338554"/>
          </a:xfrm>
          <a:prstGeom prst="rect">
            <a:avLst/>
          </a:prstGeom>
          <a:noFill/>
        </p:spPr>
        <p:txBody>
          <a:bodyPr wrap="square" rtlCol="0">
            <a:spAutoFit/>
          </a:bodyPr>
          <a:lstStyle/>
          <a:p>
            <a:pPr algn="ctr"/>
            <a:r>
              <a:rPr lang="en-US" sz="1600" dirty="0"/>
              <a:t>Hive client</a:t>
            </a:r>
          </a:p>
        </p:txBody>
      </p:sp>
      <p:pic>
        <p:nvPicPr>
          <p:cNvPr id="30" name="Picture 29">
            <a:extLst>
              <a:ext uri="{FF2B5EF4-FFF2-40B4-BE49-F238E27FC236}">
                <a16:creationId xmlns:a16="http://schemas.microsoft.com/office/drawing/2014/main" id="{98A62CFF-F378-A446-A234-777656C4C981}"/>
              </a:ext>
            </a:extLst>
          </p:cNvPr>
          <p:cNvPicPr>
            <a:picLocks noChangeAspect="1"/>
          </p:cNvPicPr>
          <p:nvPr/>
        </p:nvPicPr>
        <p:blipFill>
          <a:blip r:embed="rId7"/>
          <a:stretch>
            <a:fillRect/>
          </a:stretch>
        </p:blipFill>
        <p:spPr>
          <a:xfrm>
            <a:off x="8638023" y="1817305"/>
            <a:ext cx="654917" cy="436611"/>
          </a:xfrm>
          <a:prstGeom prst="rect">
            <a:avLst/>
          </a:prstGeom>
        </p:spPr>
      </p:pic>
      <p:pic>
        <p:nvPicPr>
          <p:cNvPr id="31" name="Picture 30">
            <a:extLst>
              <a:ext uri="{FF2B5EF4-FFF2-40B4-BE49-F238E27FC236}">
                <a16:creationId xmlns:a16="http://schemas.microsoft.com/office/drawing/2014/main" id="{C36B3703-3AB0-044E-80FF-9E7C10E2B37F}"/>
              </a:ext>
            </a:extLst>
          </p:cNvPr>
          <p:cNvPicPr>
            <a:picLocks noChangeAspect="1"/>
          </p:cNvPicPr>
          <p:nvPr/>
        </p:nvPicPr>
        <p:blipFill>
          <a:blip r:embed="rId7"/>
          <a:stretch>
            <a:fillRect/>
          </a:stretch>
        </p:blipFill>
        <p:spPr>
          <a:xfrm>
            <a:off x="8638023" y="2558436"/>
            <a:ext cx="654917" cy="436611"/>
          </a:xfrm>
          <a:prstGeom prst="rect">
            <a:avLst/>
          </a:prstGeom>
        </p:spPr>
      </p:pic>
      <p:pic>
        <p:nvPicPr>
          <p:cNvPr id="32" name="Picture 31">
            <a:extLst>
              <a:ext uri="{FF2B5EF4-FFF2-40B4-BE49-F238E27FC236}">
                <a16:creationId xmlns:a16="http://schemas.microsoft.com/office/drawing/2014/main" id="{808635BC-0D4C-2743-9108-A2A92D4CF2D9}"/>
              </a:ext>
            </a:extLst>
          </p:cNvPr>
          <p:cNvPicPr>
            <a:picLocks noChangeAspect="1"/>
          </p:cNvPicPr>
          <p:nvPr/>
        </p:nvPicPr>
        <p:blipFill>
          <a:blip r:embed="rId7"/>
          <a:stretch>
            <a:fillRect/>
          </a:stretch>
        </p:blipFill>
        <p:spPr>
          <a:xfrm>
            <a:off x="8638023" y="4781829"/>
            <a:ext cx="654917" cy="436611"/>
          </a:xfrm>
          <a:prstGeom prst="rect">
            <a:avLst/>
          </a:prstGeom>
        </p:spPr>
      </p:pic>
      <p:pic>
        <p:nvPicPr>
          <p:cNvPr id="33" name="Picture 32">
            <a:extLst>
              <a:ext uri="{FF2B5EF4-FFF2-40B4-BE49-F238E27FC236}">
                <a16:creationId xmlns:a16="http://schemas.microsoft.com/office/drawing/2014/main" id="{A407C744-0E1E-FC42-9F31-4DB27776175B}"/>
              </a:ext>
            </a:extLst>
          </p:cNvPr>
          <p:cNvPicPr>
            <a:picLocks noChangeAspect="1"/>
          </p:cNvPicPr>
          <p:nvPr/>
        </p:nvPicPr>
        <p:blipFill>
          <a:blip r:embed="rId7"/>
          <a:stretch>
            <a:fillRect/>
          </a:stretch>
        </p:blipFill>
        <p:spPr>
          <a:xfrm>
            <a:off x="8638023" y="3299567"/>
            <a:ext cx="654917" cy="436611"/>
          </a:xfrm>
          <a:prstGeom prst="rect">
            <a:avLst/>
          </a:prstGeom>
        </p:spPr>
      </p:pic>
      <p:pic>
        <p:nvPicPr>
          <p:cNvPr id="34" name="Picture 33">
            <a:extLst>
              <a:ext uri="{FF2B5EF4-FFF2-40B4-BE49-F238E27FC236}">
                <a16:creationId xmlns:a16="http://schemas.microsoft.com/office/drawing/2014/main" id="{EBF1740A-154E-C244-B71E-2ED6B41BFF49}"/>
              </a:ext>
            </a:extLst>
          </p:cNvPr>
          <p:cNvPicPr>
            <a:picLocks noChangeAspect="1"/>
          </p:cNvPicPr>
          <p:nvPr/>
        </p:nvPicPr>
        <p:blipFill>
          <a:blip r:embed="rId7"/>
          <a:stretch>
            <a:fillRect/>
          </a:stretch>
        </p:blipFill>
        <p:spPr>
          <a:xfrm>
            <a:off x="8638023" y="4040698"/>
            <a:ext cx="654917" cy="436611"/>
          </a:xfrm>
          <a:prstGeom prst="rect">
            <a:avLst/>
          </a:prstGeom>
        </p:spPr>
      </p:pic>
      <p:pic>
        <p:nvPicPr>
          <p:cNvPr id="35" name="Picture 34">
            <a:extLst>
              <a:ext uri="{FF2B5EF4-FFF2-40B4-BE49-F238E27FC236}">
                <a16:creationId xmlns:a16="http://schemas.microsoft.com/office/drawing/2014/main" id="{F4132E25-8330-3C4E-A0F4-1B9164634119}"/>
              </a:ext>
            </a:extLst>
          </p:cNvPr>
          <p:cNvPicPr>
            <a:picLocks noChangeAspect="1"/>
          </p:cNvPicPr>
          <p:nvPr/>
        </p:nvPicPr>
        <p:blipFill>
          <a:blip r:embed="rId7"/>
          <a:stretch>
            <a:fillRect/>
          </a:stretch>
        </p:blipFill>
        <p:spPr>
          <a:xfrm>
            <a:off x="8638023" y="5522959"/>
            <a:ext cx="654917" cy="436611"/>
          </a:xfrm>
          <a:prstGeom prst="rect">
            <a:avLst/>
          </a:prstGeom>
        </p:spPr>
      </p:pic>
      <p:cxnSp>
        <p:nvCxnSpPr>
          <p:cNvPr id="36" name="Straight Connector 35">
            <a:extLst>
              <a:ext uri="{FF2B5EF4-FFF2-40B4-BE49-F238E27FC236}">
                <a16:creationId xmlns:a16="http://schemas.microsoft.com/office/drawing/2014/main" id="{199E44F3-4687-634C-8861-B3CBA55B50CD}"/>
              </a:ext>
            </a:extLst>
          </p:cNvPr>
          <p:cNvCxnSpPr>
            <a:cxnSpLocks/>
          </p:cNvCxnSpPr>
          <p:nvPr/>
        </p:nvCxnSpPr>
        <p:spPr>
          <a:xfrm>
            <a:off x="7549835" y="3033688"/>
            <a:ext cx="5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A9FAFA0-98E2-EC4F-83A2-1537D0D1ED91}"/>
              </a:ext>
            </a:extLst>
          </p:cNvPr>
          <p:cNvCxnSpPr>
            <a:cxnSpLocks/>
          </p:cNvCxnSpPr>
          <p:nvPr/>
        </p:nvCxnSpPr>
        <p:spPr>
          <a:xfrm flipH="1">
            <a:off x="8055436" y="1463000"/>
            <a:ext cx="1" cy="15706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F3EB7-B6E5-6E46-AE22-621CBD08E3F3}"/>
              </a:ext>
            </a:extLst>
          </p:cNvPr>
          <p:cNvCxnSpPr>
            <a:cxnSpLocks/>
          </p:cNvCxnSpPr>
          <p:nvPr/>
        </p:nvCxnSpPr>
        <p:spPr>
          <a:xfrm>
            <a:off x="8044146" y="1463000"/>
            <a:ext cx="8983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E7873AB0-1B5E-B24E-8DA3-2F0E6CCFFB21}"/>
              </a:ext>
            </a:extLst>
          </p:cNvPr>
          <p:cNvPicPr>
            <a:picLocks noChangeAspect="1"/>
          </p:cNvPicPr>
          <p:nvPr/>
        </p:nvPicPr>
        <p:blipFill>
          <a:blip r:embed="rId7"/>
          <a:stretch>
            <a:fillRect/>
          </a:stretch>
        </p:blipFill>
        <p:spPr>
          <a:xfrm>
            <a:off x="6614665" y="2759476"/>
            <a:ext cx="1018391" cy="678927"/>
          </a:xfrm>
          <a:prstGeom prst="rect">
            <a:avLst/>
          </a:prstGeom>
        </p:spPr>
      </p:pic>
      <p:sp>
        <p:nvSpPr>
          <p:cNvPr id="40" name="TextBox 39">
            <a:extLst>
              <a:ext uri="{FF2B5EF4-FFF2-40B4-BE49-F238E27FC236}">
                <a16:creationId xmlns:a16="http://schemas.microsoft.com/office/drawing/2014/main" id="{E76761A9-A0DF-BF47-B2D1-78AFB237FBFB}"/>
              </a:ext>
            </a:extLst>
          </p:cNvPr>
          <p:cNvSpPr txBox="1"/>
          <p:nvPr/>
        </p:nvSpPr>
        <p:spPr>
          <a:xfrm>
            <a:off x="8238333" y="1895793"/>
            <a:ext cx="412292" cy="307777"/>
          </a:xfrm>
          <a:prstGeom prst="rect">
            <a:avLst/>
          </a:prstGeom>
          <a:noFill/>
        </p:spPr>
        <p:txBody>
          <a:bodyPr wrap="none" rtlCol="0">
            <a:spAutoFit/>
          </a:bodyPr>
          <a:lstStyle/>
          <a:p>
            <a:r>
              <a:rPr lang="en-US" sz="1400" dirty="0"/>
              <a:t>4.1</a:t>
            </a:r>
            <a:endParaRPr lang="en-US" dirty="0"/>
          </a:p>
        </p:txBody>
      </p:sp>
      <p:sp>
        <p:nvSpPr>
          <p:cNvPr id="41" name="TextBox 40">
            <a:extLst>
              <a:ext uri="{FF2B5EF4-FFF2-40B4-BE49-F238E27FC236}">
                <a16:creationId xmlns:a16="http://schemas.microsoft.com/office/drawing/2014/main" id="{76C3DA9E-046E-1F48-AB88-BC1925CA47DA}"/>
              </a:ext>
            </a:extLst>
          </p:cNvPr>
          <p:cNvSpPr txBox="1"/>
          <p:nvPr/>
        </p:nvSpPr>
        <p:spPr>
          <a:xfrm>
            <a:off x="8238333" y="2648026"/>
            <a:ext cx="412292" cy="307777"/>
          </a:xfrm>
          <a:prstGeom prst="rect">
            <a:avLst/>
          </a:prstGeom>
          <a:noFill/>
        </p:spPr>
        <p:txBody>
          <a:bodyPr wrap="none" rtlCol="0">
            <a:spAutoFit/>
          </a:bodyPr>
          <a:lstStyle/>
          <a:p>
            <a:r>
              <a:rPr lang="en-US" sz="1400" dirty="0"/>
              <a:t>4.2</a:t>
            </a:r>
            <a:endParaRPr lang="en-US" dirty="0"/>
          </a:p>
        </p:txBody>
      </p:sp>
      <p:sp>
        <p:nvSpPr>
          <p:cNvPr id="42" name="TextBox 41">
            <a:extLst>
              <a:ext uri="{FF2B5EF4-FFF2-40B4-BE49-F238E27FC236}">
                <a16:creationId xmlns:a16="http://schemas.microsoft.com/office/drawing/2014/main" id="{AF99D50B-4D50-FF43-8A8A-4CF83E283ECB}"/>
              </a:ext>
            </a:extLst>
          </p:cNvPr>
          <p:cNvSpPr txBox="1"/>
          <p:nvPr/>
        </p:nvSpPr>
        <p:spPr>
          <a:xfrm>
            <a:off x="8238333" y="3380647"/>
            <a:ext cx="412292" cy="307777"/>
          </a:xfrm>
          <a:prstGeom prst="rect">
            <a:avLst/>
          </a:prstGeom>
          <a:noFill/>
        </p:spPr>
        <p:txBody>
          <a:bodyPr wrap="none" rtlCol="0">
            <a:spAutoFit/>
          </a:bodyPr>
          <a:lstStyle/>
          <a:p>
            <a:r>
              <a:rPr lang="en-US" sz="1400" dirty="0"/>
              <a:t>4.3</a:t>
            </a:r>
            <a:endParaRPr lang="en-US" dirty="0"/>
          </a:p>
        </p:txBody>
      </p:sp>
      <p:sp>
        <p:nvSpPr>
          <p:cNvPr id="43" name="TextBox 42">
            <a:extLst>
              <a:ext uri="{FF2B5EF4-FFF2-40B4-BE49-F238E27FC236}">
                <a16:creationId xmlns:a16="http://schemas.microsoft.com/office/drawing/2014/main" id="{F7FABBC5-A210-9046-B21F-EB22A77FF170}"/>
              </a:ext>
            </a:extLst>
          </p:cNvPr>
          <p:cNvSpPr txBox="1"/>
          <p:nvPr/>
        </p:nvSpPr>
        <p:spPr>
          <a:xfrm>
            <a:off x="8238333" y="4128992"/>
            <a:ext cx="412292" cy="307777"/>
          </a:xfrm>
          <a:prstGeom prst="rect">
            <a:avLst/>
          </a:prstGeom>
          <a:noFill/>
        </p:spPr>
        <p:txBody>
          <a:bodyPr wrap="none" rtlCol="0">
            <a:spAutoFit/>
          </a:bodyPr>
          <a:lstStyle/>
          <a:p>
            <a:r>
              <a:rPr lang="en-US" sz="1400" dirty="0"/>
              <a:t>4.4</a:t>
            </a:r>
            <a:endParaRPr lang="en-US" dirty="0"/>
          </a:p>
        </p:txBody>
      </p:sp>
      <p:sp>
        <p:nvSpPr>
          <p:cNvPr id="44" name="TextBox 43">
            <a:extLst>
              <a:ext uri="{FF2B5EF4-FFF2-40B4-BE49-F238E27FC236}">
                <a16:creationId xmlns:a16="http://schemas.microsoft.com/office/drawing/2014/main" id="{7627D896-2524-6E4B-B2ED-188504F6ECFF}"/>
              </a:ext>
            </a:extLst>
          </p:cNvPr>
          <p:cNvSpPr txBox="1"/>
          <p:nvPr/>
        </p:nvSpPr>
        <p:spPr>
          <a:xfrm>
            <a:off x="8238333" y="4846245"/>
            <a:ext cx="412292" cy="307777"/>
          </a:xfrm>
          <a:prstGeom prst="rect">
            <a:avLst/>
          </a:prstGeom>
          <a:noFill/>
        </p:spPr>
        <p:txBody>
          <a:bodyPr wrap="none" rtlCol="0">
            <a:spAutoFit/>
          </a:bodyPr>
          <a:lstStyle/>
          <a:p>
            <a:r>
              <a:rPr lang="en-US" sz="1400" dirty="0"/>
              <a:t>4.5</a:t>
            </a:r>
            <a:endParaRPr lang="en-US" dirty="0"/>
          </a:p>
        </p:txBody>
      </p:sp>
      <p:sp>
        <p:nvSpPr>
          <p:cNvPr id="45" name="TextBox 44">
            <a:extLst>
              <a:ext uri="{FF2B5EF4-FFF2-40B4-BE49-F238E27FC236}">
                <a16:creationId xmlns:a16="http://schemas.microsoft.com/office/drawing/2014/main" id="{6854460A-5596-DA4C-97D5-2CC4A9392839}"/>
              </a:ext>
            </a:extLst>
          </p:cNvPr>
          <p:cNvSpPr txBox="1"/>
          <p:nvPr/>
        </p:nvSpPr>
        <p:spPr>
          <a:xfrm>
            <a:off x="8238333" y="5563498"/>
            <a:ext cx="412292" cy="307777"/>
          </a:xfrm>
          <a:prstGeom prst="rect">
            <a:avLst/>
          </a:prstGeom>
          <a:noFill/>
        </p:spPr>
        <p:txBody>
          <a:bodyPr wrap="none" rtlCol="0">
            <a:spAutoFit/>
          </a:bodyPr>
          <a:lstStyle/>
          <a:p>
            <a:r>
              <a:rPr lang="en-US" sz="1400" dirty="0"/>
              <a:t>4.6</a:t>
            </a:r>
            <a:endParaRPr lang="en-US" dirty="0"/>
          </a:p>
        </p:txBody>
      </p:sp>
      <p:sp>
        <p:nvSpPr>
          <p:cNvPr id="46" name="TextBox 45">
            <a:extLst>
              <a:ext uri="{FF2B5EF4-FFF2-40B4-BE49-F238E27FC236}">
                <a16:creationId xmlns:a16="http://schemas.microsoft.com/office/drawing/2014/main" id="{155DE455-BD03-594C-94E9-4C468DFC683D}"/>
              </a:ext>
            </a:extLst>
          </p:cNvPr>
          <p:cNvSpPr txBox="1"/>
          <p:nvPr/>
        </p:nvSpPr>
        <p:spPr>
          <a:xfrm>
            <a:off x="9289788" y="1856837"/>
            <a:ext cx="2108058" cy="276999"/>
          </a:xfrm>
          <a:prstGeom prst="rect">
            <a:avLst/>
          </a:prstGeom>
          <a:noFill/>
        </p:spPr>
        <p:txBody>
          <a:bodyPr wrap="square" rtlCol="0">
            <a:spAutoFit/>
          </a:bodyPr>
          <a:lstStyle/>
          <a:p>
            <a:r>
              <a:rPr lang="en-US" sz="1200" dirty="0"/>
              <a:t> load earthquakes data</a:t>
            </a:r>
            <a:endParaRPr lang="en-US" sz="1100" dirty="0"/>
          </a:p>
        </p:txBody>
      </p:sp>
      <p:pic>
        <p:nvPicPr>
          <p:cNvPr id="47" name="Picture 46">
            <a:extLst>
              <a:ext uri="{FF2B5EF4-FFF2-40B4-BE49-F238E27FC236}">
                <a16:creationId xmlns:a16="http://schemas.microsoft.com/office/drawing/2014/main" id="{5309F835-6CC6-684C-89E0-B491237AA9C8}"/>
              </a:ext>
            </a:extLst>
          </p:cNvPr>
          <p:cNvPicPr>
            <a:picLocks noChangeAspect="1"/>
          </p:cNvPicPr>
          <p:nvPr/>
        </p:nvPicPr>
        <p:blipFill>
          <a:blip r:embed="rId6"/>
          <a:stretch>
            <a:fillRect/>
          </a:stretch>
        </p:blipFill>
        <p:spPr>
          <a:xfrm>
            <a:off x="9406958" y="1102609"/>
            <a:ext cx="719465" cy="689171"/>
          </a:xfrm>
          <a:prstGeom prst="rect">
            <a:avLst/>
          </a:prstGeom>
        </p:spPr>
      </p:pic>
      <p:sp>
        <p:nvSpPr>
          <p:cNvPr id="48" name="TextBox 47">
            <a:extLst>
              <a:ext uri="{FF2B5EF4-FFF2-40B4-BE49-F238E27FC236}">
                <a16:creationId xmlns:a16="http://schemas.microsoft.com/office/drawing/2014/main" id="{C492D6EA-D8DB-7740-9951-2375C78A9F28}"/>
              </a:ext>
            </a:extLst>
          </p:cNvPr>
          <p:cNvSpPr txBox="1"/>
          <p:nvPr/>
        </p:nvSpPr>
        <p:spPr>
          <a:xfrm>
            <a:off x="9289788" y="2524130"/>
            <a:ext cx="2108058" cy="461665"/>
          </a:xfrm>
          <a:prstGeom prst="rect">
            <a:avLst/>
          </a:prstGeom>
          <a:noFill/>
        </p:spPr>
        <p:txBody>
          <a:bodyPr wrap="square" rtlCol="0">
            <a:spAutoFit/>
          </a:bodyPr>
          <a:lstStyle/>
          <a:p>
            <a:r>
              <a:rPr lang="en-GB" sz="1200" dirty="0"/>
              <a:t>distance to all </a:t>
            </a:r>
          </a:p>
          <a:p>
            <a:r>
              <a:rPr lang="en-GB" sz="1200" dirty="0"/>
              <a:t>seismograph stations</a:t>
            </a:r>
            <a:endParaRPr lang="en-US" sz="1200" dirty="0"/>
          </a:p>
        </p:txBody>
      </p:sp>
      <p:sp>
        <p:nvSpPr>
          <p:cNvPr id="49" name="TextBox 48">
            <a:extLst>
              <a:ext uri="{FF2B5EF4-FFF2-40B4-BE49-F238E27FC236}">
                <a16:creationId xmlns:a16="http://schemas.microsoft.com/office/drawing/2014/main" id="{0F015EB4-3BCA-FC4E-9D05-81AB9B39CD8A}"/>
              </a:ext>
            </a:extLst>
          </p:cNvPr>
          <p:cNvSpPr txBox="1"/>
          <p:nvPr/>
        </p:nvSpPr>
        <p:spPr>
          <a:xfrm>
            <a:off x="4975254" y="3923713"/>
            <a:ext cx="1368901" cy="1015663"/>
          </a:xfrm>
          <a:prstGeom prst="rect">
            <a:avLst/>
          </a:prstGeom>
          <a:noFill/>
        </p:spPr>
        <p:txBody>
          <a:bodyPr wrap="none" rtlCol="0">
            <a:spAutoFit/>
          </a:bodyPr>
          <a:lstStyle/>
          <a:p>
            <a:pPr marL="171450" indent="-171450" algn="just">
              <a:buFont typeface="Arial" panose="020B0604020202020204" pitchFamily="34" charset="0"/>
              <a:buChar char="•"/>
            </a:pPr>
            <a:r>
              <a:rPr lang="en-US" sz="1200" dirty="0"/>
              <a:t>create database</a:t>
            </a:r>
          </a:p>
          <a:p>
            <a:pPr marL="171450" indent="-171450" algn="just">
              <a:buFont typeface="Arial" panose="020B0604020202020204" pitchFamily="34" charset="0"/>
              <a:buChar char="•"/>
            </a:pPr>
            <a:r>
              <a:rPr lang="en-US" sz="1200" dirty="0"/>
              <a:t>create tables</a:t>
            </a:r>
          </a:p>
          <a:p>
            <a:pPr marL="171450" indent="-171450" algn="just">
              <a:buFont typeface="Arial" panose="020B0604020202020204" pitchFamily="34" charset="0"/>
              <a:buChar char="•"/>
            </a:pPr>
            <a:r>
              <a:rPr lang="en-US" sz="1200" dirty="0"/>
              <a:t>load cities and </a:t>
            </a:r>
          </a:p>
          <a:p>
            <a:pPr marL="171450" indent="-171450" algn="just">
              <a:buFont typeface="Arial" panose="020B0604020202020204" pitchFamily="34" charset="0"/>
              <a:buChar char="•"/>
            </a:pPr>
            <a:r>
              <a:rPr lang="en-US" sz="1200" dirty="0"/>
              <a:t>seismograph</a:t>
            </a:r>
          </a:p>
          <a:p>
            <a:pPr marL="171450" indent="-171450" algn="just">
              <a:buFont typeface="Arial" panose="020B0604020202020204" pitchFamily="34" charset="0"/>
              <a:buChar char="•"/>
            </a:pPr>
            <a:r>
              <a:rPr lang="en-US" sz="1200" dirty="0"/>
              <a:t>stations</a:t>
            </a:r>
          </a:p>
        </p:txBody>
      </p:sp>
      <p:sp>
        <p:nvSpPr>
          <p:cNvPr id="50" name="TextBox 49">
            <a:extLst>
              <a:ext uri="{FF2B5EF4-FFF2-40B4-BE49-F238E27FC236}">
                <a16:creationId xmlns:a16="http://schemas.microsoft.com/office/drawing/2014/main" id="{BB8CA812-19AB-DE47-A81D-CDE9C769C58F}"/>
              </a:ext>
            </a:extLst>
          </p:cNvPr>
          <p:cNvSpPr txBox="1"/>
          <p:nvPr/>
        </p:nvSpPr>
        <p:spPr>
          <a:xfrm>
            <a:off x="9289788" y="3244764"/>
            <a:ext cx="2108058" cy="461665"/>
          </a:xfrm>
          <a:prstGeom prst="rect">
            <a:avLst/>
          </a:prstGeom>
          <a:noFill/>
        </p:spPr>
        <p:txBody>
          <a:bodyPr wrap="square" rtlCol="0">
            <a:spAutoFit/>
          </a:bodyPr>
          <a:lstStyle/>
          <a:p>
            <a:r>
              <a:rPr lang="en-GB" sz="1200" dirty="0"/>
              <a:t>distance to all </a:t>
            </a:r>
          </a:p>
          <a:p>
            <a:r>
              <a:rPr lang="en-GB" sz="1200" dirty="0"/>
              <a:t>cities</a:t>
            </a:r>
            <a:endParaRPr lang="en-US" sz="1200" dirty="0"/>
          </a:p>
        </p:txBody>
      </p:sp>
      <p:sp>
        <p:nvSpPr>
          <p:cNvPr id="51" name="TextBox 50">
            <a:extLst>
              <a:ext uri="{FF2B5EF4-FFF2-40B4-BE49-F238E27FC236}">
                <a16:creationId xmlns:a16="http://schemas.microsoft.com/office/drawing/2014/main" id="{80222D20-1526-A248-82B9-8B3947B718FC}"/>
              </a:ext>
            </a:extLst>
          </p:cNvPr>
          <p:cNvSpPr txBox="1"/>
          <p:nvPr/>
        </p:nvSpPr>
        <p:spPr>
          <a:xfrm>
            <a:off x="9289788" y="4003635"/>
            <a:ext cx="2541248" cy="461665"/>
          </a:xfrm>
          <a:prstGeom prst="rect">
            <a:avLst/>
          </a:prstGeom>
          <a:noFill/>
        </p:spPr>
        <p:txBody>
          <a:bodyPr wrap="square" rtlCol="0">
            <a:spAutoFit/>
          </a:bodyPr>
          <a:lstStyle/>
          <a:p>
            <a:r>
              <a:rPr lang="en-GB" sz="1200" dirty="0"/>
              <a:t>distance to closest </a:t>
            </a:r>
          </a:p>
          <a:p>
            <a:r>
              <a:rPr lang="en-GB" sz="1200" dirty="0"/>
              <a:t>seismograph station</a:t>
            </a:r>
            <a:endParaRPr lang="en-US" sz="1200" dirty="0"/>
          </a:p>
        </p:txBody>
      </p:sp>
      <p:sp>
        <p:nvSpPr>
          <p:cNvPr id="52" name="TextBox 51">
            <a:extLst>
              <a:ext uri="{FF2B5EF4-FFF2-40B4-BE49-F238E27FC236}">
                <a16:creationId xmlns:a16="http://schemas.microsoft.com/office/drawing/2014/main" id="{1E94BB0A-30A2-BB41-8A34-053CB57C5FC8}"/>
              </a:ext>
            </a:extLst>
          </p:cNvPr>
          <p:cNvSpPr txBox="1"/>
          <p:nvPr/>
        </p:nvSpPr>
        <p:spPr>
          <a:xfrm>
            <a:off x="9289788" y="4751716"/>
            <a:ext cx="2557110" cy="461665"/>
          </a:xfrm>
          <a:prstGeom prst="rect">
            <a:avLst/>
          </a:prstGeom>
          <a:noFill/>
        </p:spPr>
        <p:txBody>
          <a:bodyPr wrap="square" rtlCol="0">
            <a:spAutoFit/>
          </a:bodyPr>
          <a:lstStyle/>
          <a:p>
            <a:r>
              <a:rPr lang="en-GB" sz="1200" dirty="0"/>
              <a:t>distance to closest </a:t>
            </a:r>
          </a:p>
          <a:p>
            <a:r>
              <a:rPr lang="en-GB" sz="1200" dirty="0"/>
              <a:t>city</a:t>
            </a:r>
            <a:endParaRPr lang="en-US" sz="1200" dirty="0"/>
          </a:p>
        </p:txBody>
      </p:sp>
      <p:sp>
        <p:nvSpPr>
          <p:cNvPr id="53" name="TextBox 52">
            <a:extLst>
              <a:ext uri="{FF2B5EF4-FFF2-40B4-BE49-F238E27FC236}">
                <a16:creationId xmlns:a16="http://schemas.microsoft.com/office/drawing/2014/main" id="{77707D55-25F3-DE41-9ADA-883103462D14}"/>
              </a:ext>
            </a:extLst>
          </p:cNvPr>
          <p:cNvSpPr txBox="1"/>
          <p:nvPr/>
        </p:nvSpPr>
        <p:spPr>
          <a:xfrm>
            <a:off x="9289788" y="5484422"/>
            <a:ext cx="2541248" cy="461665"/>
          </a:xfrm>
          <a:prstGeom prst="rect">
            <a:avLst/>
          </a:prstGeom>
          <a:noFill/>
        </p:spPr>
        <p:txBody>
          <a:bodyPr wrap="square" rtlCol="0">
            <a:spAutoFit/>
          </a:bodyPr>
          <a:lstStyle/>
          <a:p>
            <a:r>
              <a:rPr lang="en-GB" sz="1200" dirty="0"/>
              <a:t>output seismograph</a:t>
            </a:r>
          </a:p>
          <a:p>
            <a:r>
              <a:rPr lang="en-GB" sz="1200" dirty="0"/>
              <a:t>closest city/station</a:t>
            </a:r>
            <a:endParaRPr lang="en-US" sz="1200" dirty="0"/>
          </a:p>
        </p:txBody>
      </p:sp>
      <p:cxnSp>
        <p:nvCxnSpPr>
          <p:cNvPr id="54" name="Straight Connector 53">
            <a:extLst>
              <a:ext uri="{FF2B5EF4-FFF2-40B4-BE49-F238E27FC236}">
                <a16:creationId xmlns:a16="http://schemas.microsoft.com/office/drawing/2014/main" id="{FF5331BA-B510-9044-A265-91B947EC6CCA}"/>
              </a:ext>
            </a:extLst>
          </p:cNvPr>
          <p:cNvCxnSpPr>
            <a:cxnSpLocks/>
          </p:cNvCxnSpPr>
          <p:nvPr/>
        </p:nvCxnSpPr>
        <p:spPr>
          <a:xfrm flipV="1">
            <a:off x="1399822" y="6121434"/>
            <a:ext cx="7552469" cy="809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85E22D4-DB8A-1146-AA82-656633BC68C5}"/>
              </a:ext>
            </a:extLst>
          </p:cNvPr>
          <p:cNvSpPr txBox="1"/>
          <p:nvPr/>
        </p:nvSpPr>
        <p:spPr>
          <a:xfrm>
            <a:off x="7078131" y="5208479"/>
            <a:ext cx="1175707" cy="584775"/>
          </a:xfrm>
          <a:prstGeom prst="rect">
            <a:avLst/>
          </a:prstGeom>
          <a:noFill/>
        </p:spPr>
        <p:txBody>
          <a:bodyPr wrap="none" rtlCol="0">
            <a:spAutoFit/>
          </a:bodyPr>
          <a:lstStyle/>
          <a:p>
            <a:pPr algn="ctr"/>
            <a:r>
              <a:rPr lang="en-US" sz="1600" dirty="0"/>
              <a:t>ETL process</a:t>
            </a:r>
          </a:p>
          <a:p>
            <a:pPr algn="ctr"/>
            <a:r>
              <a:rPr lang="en-US" sz="1600" dirty="0"/>
              <a:t> completion</a:t>
            </a:r>
          </a:p>
        </p:txBody>
      </p:sp>
      <p:cxnSp>
        <p:nvCxnSpPr>
          <p:cNvPr id="56" name="Straight Connector 55">
            <a:extLst>
              <a:ext uri="{FF2B5EF4-FFF2-40B4-BE49-F238E27FC236}">
                <a16:creationId xmlns:a16="http://schemas.microsoft.com/office/drawing/2014/main" id="{1BB1686B-E1B4-7F47-A427-750DD1310054}"/>
              </a:ext>
            </a:extLst>
          </p:cNvPr>
          <p:cNvCxnSpPr>
            <a:cxnSpLocks/>
            <a:stCxn id="55" idx="2"/>
          </p:cNvCxnSpPr>
          <p:nvPr/>
        </p:nvCxnSpPr>
        <p:spPr>
          <a:xfrm>
            <a:off x="7665985" y="5793254"/>
            <a:ext cx="0" cy="327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90A480F-3D8F-E04C-A073-8715593EC4C5}"/>
              </a:ext>
            </a:extLst>
          </p:cNvPr>
          <p:cNvCxnSpPr/>
          <p:nvPr/>
        </p:nvCxnSpPr>
        <p:spPr>
          <a:xfrm flipH="1">
            <a:off x="5716841" y="5748098"/>
            <a:ext cx="11288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972A762-DF71-5048-8F27-8AF798022CC9}"/>
              </a:ext>
            </a:extLst>
          </p:cNvPr>
          <p:cNvSpPr txBox="1"/>
          <p:nvPr/>
        </p:nvSpPr>
        <p:spPr>
          <a:xfrm>
            <a:off x="5434995" y="5281816"/>
            <a:ext cx="1692579" cy="369332"/>
          </a:xfrm>
          <a:prstGeom prst="rect">
            <a:avLst/>
          </a:prstGeom>
          <a:noFill/>
        </p:spPr>
        <p:txBody>
          <a:bodyPr wrap="none" rtlCol="0">
            <a:spAutoFit/>
          </a:bodyPr>
          <a:lstStyle/>
          <a:p>
            <a:r>
              <a:rPr lang="en-US" dirty="0"/>
              <a:t>Further Analysis</a:t>
            </a:r>
          </a:p>
        </p:txBody>
      </p:sp>
      <p:sp>
        <p:nvSpPr>
          <p:cNvPr id="62" name="TextBox 61">
            <a:extLst>
              <a:ext uri="{FF2B5EF4-FFF2-40B4-BE49-F238E27FC236}">
                <a16:creationId xmlns:a16="http://schemas.microsoft.com/office/drawing/2014/main" id="{06CEDEC3-A363-384A-9F43-36D6BBA3CDC3}"/>
              </a:ext>
            </a:extLst>
          </p:cNvPr>
          <p:cNvSpPr txBox="1"/>
          <p:nvPr/>
        </p:nvSpPr>
        <p:spPr>
          <a:xfrm>
            <a:off x="2465162" y="3935645"/>
            <a:ext cx="1089016" cy="830997"/>
          </a:xfrm>
          <a:prstGeom prst="rect">
            <a:avLst/>
          </a:prstGeom>
          <a:noFill/>
        </p:spPr>
        <p:txBody>
          <a:bodyPr wrap="none" rtlCol="0">
            <a:spAutoFit/>
          </a:bodyPr>
          <a:lstStyle/>
          <a:p>
            <a:pPr marL="171450" indent="-171450" algn="just">
              <a:buFont typeface="Arial" panose="020B0604020202020204" pitchFamily="34" charset="0"/>
              <a:buChar char="•"/>
            </a:pPr>
            <a:r>
              <a:rPr lang="en-US" sz="1200" dirty="0"/>
              <a:t>download</a:t>
            </a:r>
          </a:p>
          <a:p>
            <a:pPr marL="171450" indent="-171450" algn="just">
              <a:buFont typeface="Arial" panose="020B0604020202020204" pitchFamily="34" charset="0"/>
              <a:buChar char="•"/>
            </a:pPr>
            <a:r>
              <a:rPr lang="en-US" sz="1200" dirty="0"/>
              <a:t>pre-process</a:t>
            </a:r>
          </a:p>
          <a:p>
            <a:pPr marL="171450" indent="-171450" algn="just">
              <a:buFont typeface="Arial" panose="020B0604020202020204" pitchFamily="34" charset="0"/>
              <a:buChar char="•"/>
            </a:pPr>
            <a:endParaRPr lang="en-US" sz="1200" dirty="0"/>
          </a:p>
          <a:p>
            <a:pPr algn="just"/>
            <a:r>
              <a:rPr lang="en-US" sz="1200" dirty="0"/>
              <a:t> </a:t>
            </a:r>
          </a:p>
        </p:txBody>
      </p:sp>
      <p:sp>
        <p:nvSpPr>
          <p:cNvPr id="63" name="TextBox 62">
            <a:extLst>
              <a:ext uri="{FF2B5EF4-FFF2-40B4-BE49-F238E27FC236}">
                <a16:creationId xmlns:a16="http://schemas.microsoft.com/office/drawing/2014/main" id="{A17311C3-2D2C-CE4B-BAF5-8DD6F586E6F6}"/>
              </a:ext>
            </a:extLst>
          </p:cNvPr>
          <p:cNvSpPr txBox="1"/>
          <p:nvPr/>
        </p:nvSpPr>
        <p:spPr>
          <a:xfrm>
            <a:off x="3771415" y="3929374"/>
            <a:ext cx="1099916" cy="276999"/>
          </a:xfrm>
          <a:prstGeom prst="rect">
            <a:avLst/>
          </a:prstGeom>
          <a:noFill/>
        </p:spPr>
        <p:txBody>
          <a:bodyPr wrap="none" rtlCol="0">
            <a:spAutoFit/>
          </a:bodyPr>
          <a:lstStyle/>
          <a:p>
            <a:pPr marL="171450" indent="-171450" algn="just">
              <a:buFont typeface="Arial" panose="020B0604020202020204" pitchFamily="34" charset="0"/>
              <a:buChar char="•"/>
            </a:pPr>
            <a:r>
              <a:rPr lang="en-US" sz="1200" dirty="0"/>
              <a:t>upload data</a:t>
            </a:r>
          </a:p>
        </p:txBody>
      </p:sp>
      <p:cxnSp>
        <p:nvCxnSpPr>
          <p:cNvPr id="66" name="Straight Connector 65">
            <a:extLst>
              <a:ext uri="{FF2B5EF4-FFF2-40B4-BE49-F238E27FC236}">
                <a16:creationId xmlns:a16="http://schemas.microsoft.com/office/drawing/2014/main" id="{0FABD43F-3CCE-254A-8E5D-5476CD5DECEA}"/>
              </a:ext>
            </a:extLst>
          </p:cNvPr>
          <p:cNvCxnSpPr>
            <a:cxnSpLocks/>
          </p:cNvCxnSpPr>
          <p:nvPr/>
        </p:nvCxnSpPr>
        <p:spPr>
          <a:xfrm>
            <a:off x="4866726" y="1487530"/>
            <a:ext cx="9981" cy="3398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D5E8FB6-C043-174B-BF6D-122C17782A52}"/>
              </a:ext>
            </a:extLst>
          </p:cNvPr>
          <p:cNvPicPr>
            <a:picLocks noChangeAspect="1"/>
          </p:cNvPicPr>
          <p:nvPr/>
        </p:nvPicPr>
        <p:blipFill>
          <a:blip r:embed="rId8"/>
          <a:stretch>
            <a:fillRect/>
          </a:stretch>
        </p:blipFill>
        <p:spPr>
          <a:xfrm>
            <a:off x="2487684" y="2863192"/>
            <a:ext cx="510575" cy="510575"/>
          </a:xfrm>
          <a:prstGeom prst="rect">
            <a:avLst/>
          </a:prstGeom>
        </p:spPr>
      </p:pic>
      <p:pic>
        <p:nvPicPr>
          <p:cNvPr id="75" name="Picture 74">
            <a:extLst>
              <a:ext uri="{FF2B5EF4-FFF2-40B4-BE49-F238E27FC236}">
                <a16:creationId xmlns:a16="http://schemas.microsoft.com/office/drawing/2014/main" id="{71CB06E0-135F-F149-A211-E0AAB4E9A05F}"/>
              </a:ext>
            </a:extLst>
          </p:cNvPr>
          <p:cNvPicPr>
            <a:picLocks noChangeAspect="1"/>
          </p:cNvPicPr>
          <p:nvPr/>
        </p:nvPicPr>
        <p:blipFill>
          <a:blip r:embed="rId9"/>
          <a:stretch>
            <a:fillRect/>
          </a:stretch>
        </p:blipFill>
        <p:spPr>
          <a:xfrm>
            <a:off x="3025156" y="2825029"/>
            <a:ext cx="535057" cy="598638"/>
          </a:xfrm>
          <a:prstGeom prst="rect">
            <a:avLst/>
          </a:prstGeom>
        </p:spPr>
      </p:pic>
      <p:sp>
        <p:nvSpPr>
          <p:cNvPr id="78" name="Rectangle 77">
            <a:extLst>
              <a:ext uri="{FF2B5EF4-FFF2-40B4-BE49-F238E27FC236}">
                <a16:creationId xmlns:a16="http://schemas.microsoft.com/office/drawing/2014/main" id="{1A5B07E2-5C8C-1341-A5ED-4F16227F81CA}"/>
              </a:ext>
            </a:extLst>
          </p:cNvPr>
          <p:cNvSpPr/>
          <p:nvPr/>
        </p:nvSpPr>
        <p:spPr>
          <a:xfrm>
            <a:off x="3030295" y="3377917"/>
            <a:ext cx="519608" cy="116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D3B29D7C-23A6-F745-B918-3DC69CED203E}"/>
              </a:ext>
            </a:extLst>
          </p:cNvPr>
          <p:cNvCxnSpPr>
            <a:cxnSpLocks/>
          </p:cNvCxnSpPr>
          <p:nvPr/>
        </p:nvCxnSpPr>
        <p:spPr>
          <a:xfrm>
            <a:off x="6454637" y="1482612"/>
            <a:ext cx="9981" cy="3398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727260-4280-3841-9968-33A361023AB3}"/>
              </a:ext>
            </a:extLst>
          </p:cNvPr>
          <p:cNvCxnSpPr>
            <a:cxnSpLocks/>
          </p:cNvCxnSpPr>
          <p:nvPr/>
        </p:nvCxnSpPr>
        <p:spPr>
          <a:xfrm>
            <a:off x="3613115" y="1482616"/>
            <a:ext cx="9981" cy="3398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DB2E728-EAF9-AB45-84A6-B27E3516DFAF}"/>
              </a:ext>
            </a:extLst>
          </p:cNvPr>
          <p:cNvCxnSpPr>
            <a:cxnSpLocks/>
          </p:cNvCxnSpPr>
          <p:nvPr/>
        </p:nvCxnSpPr>
        <p:spPr>
          <a:xfrm>
            <a:off x="2290676" y="1477700"/>
            <a:ext cx="9981" cy="3398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B9056F7A-30E6-6041-B4DB-838A37AE62A8}"/>
              </a:ext>
            </a:extLst>
          </p:cNvPr>
          <p:cNvGrpSpPr/>
          <p:nvPr/>
        </p:nvGrpSpPr>
        <p:grpSpPr>
          <a:xfrm>
            <a:off x="4386924" y="5065055"/>
            <a:ext cx="1013547" cy="907968"/>
            <a:chOff x="4386924" y="5065055"/>
            <a:chExt cx="1013547" cy="907968"/>
          </a:xfrm>
        </p:grpSpPr>
        <p:pic>
          <p:nvPicPr>
            <p:cNvPr id="61" name="Picture 60">
              <a:extLst>
                <a:ext uri="{FF2B5EF4-FFF2-40B4-BE49-F238E27FC236}">
                  <a16:creationId xmlns:a16="http://schemas.microsoft.com/office/drawing/2014/main" id="{DDF31CA9-FDFC-C949-B4FD-2CF7BF66D9FD}"/>
                </a:ext>
              </a:extLst>
            </p:cNvPr>
            <p:cNvPicPr>
              <a:picLocks noChangeAspect="1"/>
            </p:cNvPicPr>
            <p:nvPr/>
          </p:nvPicPr>
          <p:blipFill>
            <a:blip r:embed="rId6"/>
            <a:stretch>
              <a:fillRect/>
            </a:stretch>
          </p:blipFill>
          <p:spPr>
            <a:xfrm>
              <a:off x="4612000" y="5283852"/>
              <a:ext cx="719465" cy="689171"/>
            </a:xfrm>
            <a:prstGeom prst="rect">
              <a:avLst/>
            </a:prstGeom>
          </p:spPr>
        </p:pic>
        <p:sp>
          <p:nvSpPr>
            <p:cNvPr id="95" name="TextBox 94">
              <a:extLst>
                <a:ext uri="{FF2B5EF4-FFF2-40B4-BE49-F238E27FC236}">
                  <a16:creationId xmlns:a16="http://schemas.microsoft.com/office/drawing/2014/main" id="{E6CEEE22-2806-214B-937B-E584597BA34B}"/>
                </a:ext>
              </a:extLst>
            </p:cNvPr>
            <p:cNvSpPr txBox="1"/>
            <p:nvPr/>
          </p:nvSpPr>
          <p:spPr>
            <a:xfrm>
              <a:off x="4386924" y="5065055"/>
              <a:ext cx="1013547" cy="276999"/>
            </a:xfrm>
            <a:prstGeom prst="rect">
              <a:avLst/>
            </a:prstGeom>
            <a:noFill/>
          </p:spPr>
          <p:txBody>
            <a:bodyPr wrap="none" rtlCol="0">
              <a:spAutoFit/>
            </a:bodyPr>
            <a:lstStyle/>
            <a:p>
              <a:r>
                <a:rPr lang="en-US" sz="1200" dirty="0"/>
                <a:t>Data Analysis</a:t>
              </a:r>
            </a:p>
          </p:txBody>
        </p:sp>
      </p:grpSp>
      <p:grpSp>
        <p:nvGrpSpPr>
          <p:cNvPr id="60" name="Group 59">
            <a:extLst>
              <a:ext uri="{FF2B5EF4-FFF2-40B4-BE49-F238E27FC236}">
                <a16:creationId xmlns:a16="http://schemas.microsoft.com/office/drawing/2014/main" id="{C4FBA734-2814-0A43-A7F1-32A2C763BF1A}"/>
              </a:ext>
            </a:extLst>
          </p:cNvPr>
          <p:cNvGrpSpPr/>
          <p:nvPr/>
        </p:nvGrpSpPr>
        <p:grpSpPr>
          <a:xfrm>
            <a:off x="3138619" y="5065676"/>
            <a:ext cx="1296317" cy="892835"/>
            <a:chOff x="3094764" y="5065676"/>
            <a:chExt cx="1296317" cy="892835"/>
          </a:xfrm>
        </p:grpSpPr>
        <p:pic>
          <p:nvPicPr>
            <p:cNvPr id="59" name="Picture 58">
              <a:extLst>
                <a:ext uri="{FF2B5EF4-FFF2-40B4-BE49-F238E27FC236}">
                  <a16:creationId xmlns:a16="http://schemas.microsoft.com/office/drawing/2014/main" id="{D4ACF77E-DE97-7F4E-BB23-D817DE763615}"/>
                </a:ext>
              </a:extLst>
            </p:cNvPr>
            <p:cNvPicPr>
              <a:picLocks noChangeAspect="1"/>
            </p:cNvPicPr>
            <p:nvPr/>
          </p:nvPicPr>
          <p:blipFill>
            <a:blip r:embed="rId10"/>
            <a:stretch>
              <a:fillRect/>
            </a:stretch>
          </p:blipFill>
          <p:spPr>
            <a:xfrm>
              <a:off x="3144764" y="5323731"/>
              <a:ext cx="1196317" cy="634780"/>
            </a:xfrm>
            <a:prstGeom prst="rect">
              <a:avLst/>
            </a:prstGeom>
          </p:spPr>
        </p:pic>
        <p:sp>
          <p:nvSpPr>
            <p:cNvPr id="96" name="TextBox 95">
              <a:extLst>
                <a:ext uri="{FF2B5EF4-FFF2-40B4-BE49-F238E27FC236}">
                  <a16:creationId xmlns:a16="http://schemas.microsoft.com/office/drawing/2014/main" id="{7F824550-56E1-254C-89ED-0B06FDA0A4E1}"/>
                </a:ext>
              </a:extLst>
            </p:cNvPr>
            <p:cNvSpPr txBox="1"/>
            <p:nvPr/>
          </p:nvSpPr>
          <p:spPr>
            <a:xfrm>
              <a:off x="3094764" y="5065676"/>
              <a:ext cx="1296317" cy="276999"/>
            </a:xfrm>
            <a:prstGeom prst="rect">
              <a:avLst/>
            </a:prstGeom>
            <a:noFill/>
          </p:spPr>
          <p:txBody>
            <a:bodyPr wrap="none" rtlCol="0">
              <a:spAutoFit/>
            </a:bodyPr>
            <a:lstStyle/>
            <a:p>
              <a:r>
                <a:rPr lang="en-US" sz="1200" dirty="0"/>
                <a:t>Data Visualization</a:t>
              </a:r>
            </a:p>
          </p:txBody>
        </p:sp>
      </p:grpSp>
      <p:grpSp>
        <p:nvGrpSpPr>
          <p:cNvPr id="65" name="Group 64">
            <a:extLst>
              <a:ext uri="{FF2B5EF4-FFF2-40B4-BE49-F238E27FC236}">
                <a16:creationId xmlns:a16="http://schemas.microsoft.com/office/drawing/2014/main" id="{E98A4F6D-8CC5-864A-AFF3-426150F942F1}"/>
              </a:ext>
            </a:extLst>
          </p:cNvPr>
          <p:cNvGrpSpPr/>
          <p:nvPr/>
        </p:nvGrpSpPr>
        <p:grpSpPr>
          <a:xfrm>
            <a:off x="1966231" y="5071565"/>
            <a:ext cx="1220399" cy="940175"/>
            <a:chOff x="1966231" y="5071565"/>
            <a:chExt cx="1220399" cy="940175"/>
          </a:xfrm>
        </p:grpSpPr>
        <p:pic>
          <p:nvPicPr>
            <p:cNvPr id="3" name="Picture 2">
              <a:extLst>
                <a:ext uri="{FF2B5EF4-FFF2-40B4-BE49-F238E27FC236}">
                  <a16:creationId xmlns:a16="http://schemas.microsoft.com/office/drawing/2014/main" id="{28365784-7A29-F54D-B4B2-97D0664F2975}"/>
                </a:ext>
              </a:extLst>
            </p:cNvPr>
            <p:cNvPicPr>
              <a:picLocks noChangeAspect="1"/>
            </p:cNvPicPr>
            <p:nvPr/>
          </p:nvPicPr>
          <p:blipFill>
            <a:blip r:embed="rId11"/>
            <a:stretch>
              <a:fillRect/>
            </a:stretch>
          </p:blipFill>
          <p:spPr>
            <a:xfrm>
              <a:off x="2278860" y="5322368"/>
              <a:ext cx="595141" cy="689372"/>
            </a:xfrm>
            <a:prstGeom prst="rect">
              <a:avLst/>
            </a:prstGeom>
          </p:spPr>
        </p:pic>
        <p:sp>
          <p:nvSpPr>
            <p:cNvPr id="72" name="TextBox 71">
              <a:extLst>
                <a:ext uri="{FF2B5EF4-FFF2-40B4-BE49-F238E27FC236}">
                  <a16:creationId xmlns:a16="http://schemas.microsoft.com/office/drawing/2014/main" id="{AB3140DA-5D28-A640-A14A-170CEB757D6F}"/>
                </a:ext>
              </a:extLst>
            </p:cNvPr>
            <p:cNvSpPr txBox="1"/>
            <p:nvPr/>
          </p:nvSpPr>
          <p:spPr>
            <a:xfrm>
              <a:off x="1966231" y="5071565"/>
              <a:ext cx="1220399" cy="276999"/>
            </a:xfrm>
            <a:prstGeom prst="rect">
              <a:avLst/>
            </a:prstGeom>
            <a:noFill/>
          </p:spPr>
          <p:txBody>
            <a:bodyPr wrap="none" rtlCol="0">
              <a:spAutoFit/>
            </a:bodyPr>
            <a:lstStyle/>
            <a:p>
              <a:r>
                <a:rPr lang="en-US" sz="1200" dirty="0"/>
                <a:t>Data Exploration</a:t>
              </a:r>
            </a:p>
          </p:txBody>
        </p:sp>
      </p:grpSp>
    </p:spTree>
    <p:extLst>
      <p:ext uri="{BB962C8B-B14F-4D97-AF65-F5344CB8AC3E}">
        <p14:creationId xmlns:p14="http://schemas.microsoft.com/office/powerpoint/2010/main" val="3321038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5248-4B5C-A242-A11E-B82ADAE20D9D}"/>
              </a:ext>
            </a:extLst>
          </p:cNvPr>
          <p:cNvSpPr>
            <a:spLocks noGrp="1"/>
          </p:cNvSpPr>
          <p:nvPr>
            <p:ph type="title"/>
          </p:nvPr>
        </p:nvSpPr>
        <p:spPr/>
        <p:txBody>
          <a:bodyPr>
            <a:normAutofit fontScale="90000"/>
          </a:bodyPr>
          <a:lstStyle/>
          <a:p>
            <a:r>
              <a:rPr lang="en-US" sz="3200" dirty="0"/>
              <a:t>Jyputer notebook - Results presentation</a:t>
            </a:r>
            <a:br>
              <a:rPr lang="en-US" sz="3200" dirty="0"/>
            </a:br>
            <a:r>
              <a:rPr lang="en-GB" sz="2700" dirty="0"/>
              <a:t>Capture Hive output and create data frames</a:t>
            </a:r>
            <a:br>
              <a:rPr lang="en-US" sz="3200" dirty="0"/>
            </a:br>
            <a:endParaRPr lang="en-US" sz="3200" dirty="0"/>
          </a:p>
        </p:txBody>
      </p:sp>
      <p:pic>
        <p:nvPicPr>
          <p:cNvPr id="5" name="Picture 4">
            <a:extLst>
              <a:ext uri="{FF2B5EF4-FFF2-40B4-BE49-F238E27FC236}">
                <a16:creationId xmlns:a16="http://schemas.microsoft.com/office/drawing/2014/main" id="{3F6638F9-6FAC-3F4C-8B91-D1DE5985FBF5}"/>
              </a:ext>
            </a:extLst>
          </p:cNvPr>
          <p:cNvPicPr>
            <a:picLocks noChangeAspect="1"/>
          </p:cNvPicPr>
          <p:nvPr/>
        </p:nvPicPr>
        <p:blipFill>
          <a:blip r:embed="rId2"/>
          <a:stretch>
            <a:fillRect/>
          </a:stretch>
        </p:blipFill>
        <p:spPr>
          <a:xfrm>
            <a:off x="1165412" y="1314174"/>
            <a:ext cx="9687532" cy="2504794"/>
          </a:xfrm>
          <a:prstGeom prst="rect">
            <a:avLst/>
          </a:prstGeom>
        </p:spPr>
      </p:pic>
      <p:pic>
        <p:nvPicPr>
          <p:cNvPr id="8" name="Picture 7">
            <a:extLst>
              <a:ext uri="{FF2B5EF4-FFF2-40B4-BE49-F238E27FC236}">
                <a16:creationId xmlns:a16="http://schemas.microsoft.com/office/drawing/2014/main" id="{951FE741-D5EB-014C-BFAF-3B28AF69E8BB}"/>
              </a:ext>
            </a:extLst>
          </p:cNvPr>
          <p:cNvPicPr>
            <a:picLocks noChangeAspect="1"/>
          </p:cNvPicPr>
          <p:nvPr/>
        </p:nvPicPr>
        <p:blipFill>
          <a:blip r:embed="rId3"/>
          <a:stretch>
            <a:fillRect/>
          </a:stretch>
        </p:blipFill>
        <p:spPr>
          <a:xfrm>
            <a:off x="1165412" y="3642659"/>
            <a:ext cx="9646023" cy="3215341"/>
          </a:xfrm>
          <a:prstGeom prst="rect">
            <a:avLst/>
          </a:prstGeom>
        </p:spPr>
      </p:pic>
    </p:spTree>
    <p:extLst>
      <p:ext uri="{BB962C8B-B14F-4D97-AF65-F5344CB8AC3E}">
        <p14:creationId xmlns:p14="http://schemas.microsoft.com/office/powerpoint/2010/main" val="60770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5248-4B5C-A242-A11E-B82ADAE20D9D}"/>
              </a:ext>
            </a:extLst>
          </p:cNvPr>
          <p:cNvSpPr>
            <a:spLocks noGrp="1"/>
          </p:cNvSpPr>
          <p:nvPr>
            <p:ph type="title"/>
          </p:nvPr>
        </p:nvSpPr>
        <p:spPr/>
        <p:txBody>
          <a:bodyPr>
            <a:normAutofit fontScale="90000"/>
          </a:bodyPr>
          <a:lstStyle/>
          <a:p>
            <a:r>
              <a:rPr lang="en-US" sz="3200" dirty="0"/>
              <a:t>Jyputer notebook - Results presentation</a:t>
            </a:r>
            <a:br>
              <a:rPr lang="en-US" sz="3200" dirty="0"/>
            </a:br>
            <a:r>
              <a:rPr lang="en-GB" sz="2700" dirty="0"/>
              <a:t>View a seismograph by using </a:t>
            </a:r>
            <a:r>
              <a:rPr lang="en-GB" sz="2700" dirty="0" err="1"/>
              <a:t>IPython</a:t>
            </a:r>
            <a:br>
              <a:rPr lang="en-US" sz="3200" dirty="0"/>
            </a:br>
            <a:endParaRPr lang="en-US" sz="3200" dirty="0"/>
          </a:p>
        </p:txBody>
      </p:sp>
      <p:pic>
        <p:nvPicPr>
          <p:cNvPr id="4" name="Picture 3">
            <a:extLst>
              <a:ext uri="{FF2B5EF4-FFF2-40B4-BE49-F238E27FC236}">
                <a16:creationId xmlns:a16="http://schemas.microsoft.com/office/drawing/2014/main" id="{E5522751-A0A0-ED48-A230-AB42A8CF6D43}"/>
              </a:ext>
            </a:extLst>
          </p:cNvPr>
          <p:cNvPicPr>
            <a:picLocks noChangeAspect="1"/>
          </p:cNvPicPr>
          <p:nvPr/>
        </p:nvPicPr>
        <p:blipFill>
          <a:blip r:embed="rId2"/>
          <a:stretch>
            <a:fillRect/>
          </a:stretch>
        </p:blipFill>
        <p:spPr>
          <a:xfrm>
            <a:off x="838200" y="1228412"/>
            <a:ext cx="10040471" cy="5264463"/>
          </a:xfrm>
          <a:prstGeom prst="rect">
            <a:avLst/>
          </a:prstGeom>
        </p:spPr>
      </p:pic>
    </p:spTree>
    <p:extLst>
      <p:ext uri="{BB962C8B-B14F-4D97-AF65-F5344CB8AC3E}">
        <p14:creationId xmlns:p14="http://schemas.microsoft.com/office/powerpoint/2010/main" val="1572882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B892-1DB0-6642-87B0-5D7A25373248}"/>
              </a:ext>
            </a:extLst>
          </p:cNvPr>
          <p:cNvSpPr>
            <a:spLocks noGrp="1"/>
          </p:cNvSpPr>
          <p:nvPr>
            <p:ph type="title"/>
          </p:nvPr>
        </p:nvSpPr>
        <p:spPr/>
        <p:txBody>
          <a:bodyPr>
            <a:normAutofit/>
          </a:bodyPr>
          <a:lstStyle/>
          <a:p>
            <a:r>
              <a:rPr lang="en-US" sz="3200" dirty="0"/>
              <a:t>Available Sources</a:t>
            </a:r>
          </a:p>
        </p:txBody>
      </p:sp>
      <p:sp>
        <p:nvSpPr>
          <p:cNvPr id="3" name="Content Placeholder 2">
            <a:extLst>
              <a:ext uri="{FF2B5EF4-FFF2-40B4-BE49-F238E27FC236}">
                <a16:creationId xmlns:a16="http://schemas.microsoft.com/office/drawing/2014/main" id="{0656E457-58B6-8047-997D-939D2593CBC5}"/>
              </a:ext>
            </a:extLst>
          </p:cNvPr>
          <p:cNvSpPr>
            <a:spLocks noGrp="1"/>
          </p:cNvSpPr>
          <p:nvPr>
            <p:ph idx="1"/>
          </p:nvPr>
        </p:nvSpPr>
        <p:spPr/>
        <p:txBody>
          <a:bodyPr/>
          <a:lstStyle/>
          <a:p>
            <a:r>
              <a:rPr lang="en-US" dirty="0"/>
              <a:t>Automation of </a:t>
            </a:r>
            <a:r>
              <a:rPr lang="en-US"/>
              <a:t>the Earthquakes Hive ETL pipeline </a:t>
            </a:r>
            <a:r>
              <a:rPr lang="en-US" dirty="0"/>
              <a:t>– Tutorial</a:t>
            </a:r>
            <a:br>
              <a:rPr lang="el-GR" dirty="0"/>
            </a:br>
            <a:br>
              <a:rPr lang="en-GB" dirty="0"/>
            </a:br>
            <a:r>
              <a:rPr lang="en-GB" sz="2400" dirty="0"/>
              <a:t>source:</a:t>
            </a:r>
          </a:p>
          <a:p>
            <a:pPr marL="0" indent="0">
              <a:buNone/>
            </a:pPr>
            <a:r>
              <a:rPr lang="en-GB" sz="2400" dirty="0"/>
              <a:t>   </a:t>
            </a:r>
            <a:r>
              <a:rPr lang="en-GB" sz="2400" dirty="0">
                <a:hlinkClick r:id="rId2"/>
              </a:rPr>
              <a:t>https://github.com/UoW-CPC/rabbda-earthquakes-portal/tree/release-1.0</a:t>
            </a:r>
            <a:endParaRPr lang="en-US" dirty="0"/>
          </a:p>
        </p:txBody>
      </p:sp>
    </p:spTree>
    <p:extLst>
      <p:ext uri="{BB962C8B-B14F-4D97-AF65-F5344CB8AC3E}">
        <p14:creationId xmlns:p14="http://schemas.microsoft.com/office/powerpoint/2010/main" val="235417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4B3C-F7FA-8942-8DE7-75CBC34826DA}"/>
              </a:ext>
            </a:extLst>
          </p:cNvPr>
          <p:cNvSpPr>
            <a:spLocks noGrp="1"/>
          </p:cNvSpPr>
          <p:nvPr>
            <p:ph type="title"/>
          </p:nvPr>
        </p:nvSpPr>
        <p:spPr>
          <a:xfrm>
            <a:off x="838200" y="365126"/>
            <a:ext cx="10515600" cy="541782"/>
          </a:xfrm>
        </p:spPr>
        <p:txBody>
          <a:bodyPr/>
          <a:lstStyle/>
          <a:p>
            <a:r>
              <a:rPr lang="en-US" sz="3200" dirty="0"/>
              <a:t>Sample results and further analysis</a:t>
            </a:r>
            <a:endParaRPr lang="en-US" dirty="0"/>
          </a:p>
        </p:txBody>
      </p:sp>
      <p:pic>
        <p:nvPicPr>
          <p:cNvPr id="7" name="Picture 6">
            <a:extLst>
              <a:ext uri="{FF2B5EF4-FFF2-40B4-BE49-F238E27FC236}">
                <a16:creationId xmlns:a16="http://schemas.microsoft.com/office/drawing/2014/main" id="{60B901D6-7D55-6A4B-B2A3-830AAFEB25A5}"/>
              </a:ext>
            </a:extLst>
          </p:cNvPr>
          <p:cNvPicPr/>
          <p:nvPr/>
        </p:nvPicPr>
        <p:blipFill>
          <a:blip r:embed="rId2"/>
          <a:stretch>
            <a:fillRect/>
          </a:stretch>
        </p:blipFill>
        <p:spPr>
          <a:xfrm>
            <a:off x="6096000" y="4617500"/>
            <a:ext cx="2378580" cy="1501655"/>
          </a:xfrm>
          <a:prstGeom prst="rect">
            <a:avLst/>
          </a:prstGeom>
        </p:spPr>
      </p:pic>
      <p:pic>
        <p:nvPicPr>
          <p:cNvPr id="8" name="Picture 7">
            <a:extLst>
              <a:ext uri="{FF2B5EF4-FFF2-40B4-BE49-F238E27FC236}">
                <a16:creationId xmlns:a16="http://schemas.microsoft.com/office/drawing/2014/main" id="{A7E0465F-19CD-4049-9807-FA96F195A49F}"/>
              </a:ext>
            </a:extLst>
          </p:cNvPr>
          <p:cNvPicPr/>
          <p:nvPr/>
        </p:nvPicPr>
        <p:blipFill>
          <a:blip r:embed="rId3"/>
          <a:stretch>
            <a:fillRect/>
          </a:stretch>
        </p:blipFill>
        <p:spPr>
          <a:xfrm>
            <a:off x="684885" y="1126014"/>
            <a:ext cx="4146386" cy="2021388"/>
          </a:xfrm>
          <a:prstGeom prst="rect">
            <a:avLst/>
          </a:prstGeom>
        </p:spPr>
      </p:pic>
      <p:pic>
        <p:nvPicPr>
          <p:cNvPr id="9" name="Picture 8">
            <a:extLst>
              <a:ext uri="{FF2B5EF4-FFF2-40B4-BE49-F238E27FC236}">
                <a16:creationId xmlns:a16="http://schemas.microsoft.com/office/drawing/2014/main" id="{55E4D7B7-1D36-634D-B4D1-469F43C7B32E}"/>
              </a:ext>
            </a:extLst>
          </p:cNvPr>
          <p:cNvPicPr/>
          <p:nvPr/>
        </p:nvPicPr>
        <p:blipFill>
          <a:blip r:embed="rId4"/>
          <a:stretch>
            <a:fillRect/>
          </a:stretch>
        </p:blipFill>
        <p:spPr>
          <a:xfrm>
            <a:off x="684885" y="3710600"/>
            <a:ext cx="4105610" cy="2408556"/>
          </a:xfrm>
          <a:prstGeom prst="rect">
            <a:avLst/>
          </a:prstGeom>
        </p:spPr>
      </p:pic>
      <p:sp>
        <p:nvSpPr>
          <p:cNvPr id="10" name="TextBox 9">
            <a:extLst>
              <a:ext uri="{FF2B5EF4-FFF2-40B4-BE49-F238E27FC236}">
                <a16:creationId xmlns:a16="http://schemas.microsoft.com/office/drawing/2014/main" id="{0DFC2CA4-4671-B142-80BC-9F6BB1190189}"/>
              </a:ext>
            </a:extLst>
          </p:cNvPr>
          <p:cNvSpPr txBox="1"/>
          <p:nvPr/>
        </p:nvSpPr>
        <p:spPr>
          <a:xfrm>
            <a:off x="684885" y="3180373"/>
            <a:ext cx="4105611" cy="307777"/>
          </a:xfrm>
          <a:prstGeom prst="rect">
            <a:avLst/>
          </a:prstGeom>
          <a:noFill/>
        </p:spPr>
        <p:txBody>
          <a:bodyPr wrap="none" rtlCol="0">
            <a:spAutoFit/>
          </a:bodyPr>
          <a:lstStyle/>
          <a:p>
            <a:r>
              <a:rPr lang="en-US" sz="1400" dirty="0"/>
              <a:t>Hive - Cities and population affected by an earthquake</a:t>
            </a:r>
          </a:p>
        </p:txBody>
      </p:sp>
      <p:sp>
        <p:nvSpPr>
          <p:cNvPr id="12" name="TextBox 11">
            <a:extLst>
              <a:ext uri="{FF2B5EF4-FFF2-40B4-BE49-F238E27FC236}">
                <a16:creationId xmlns:a16="http://schemas.microsoft.com/office/drawing/2014/main" id="{CA9D0003-4C69-A041-B5E0-13666D48C178}"/>
              </a:ext>
            </a:extLst>
          </p:cNvPr>
          <p:cNvSpPr txBox="1"/>
          <p:nvPr/>
        </p:nvSpPr>
        <p:spPr>
          <a:xfrm>
            <a:off x="684885" y="6185097"/>
            <a:ext cx="2813399" cy="307777"/>
          </a:xfrm>
          <a:prstGeom prst="rect">
            <a:avLst/>
          </a:prstGeom>
          <a:noFill/>
        </p:spPr>
        <p:txBody>
          <a:bodyPr wrap="none" rtlCol="0">
            <a:spAutoFit/>
          </a:bodyPr>
          <a:lstStyle/>
          <a:p>
            <a:r>
              <a:rPr lang="en-US" sz="1400" dirty="0"/>
              <a:t>Tableau - Visualization of the results</a:t>
            </a:r>
          </a:p>
        </p:txBody>
      </p:sp>
      <p:sp>
        <p:nvSpPr>
          <p:cNvPr id="13" name="TextBox 12">
            <a:extLst>
              <a:ext uri="{FF2B5EF4-FFF2-40B4-BE49-F238E27FC236}">
                <a16:creationId xmlns:a16="http://schemas.microsoft.com/office/drawing/2014/main" id="{755E05B1-FBD4-4D45-B780-DF37EA074B8F}"/>
              </a:ext>
            </a:extLst>
          </p:cNvPr>
          <p:cNvSpPr txBox="1"/>
          <p:nvPr/>
        </p:nvSpPr>
        <p:spPr>
          <a:xfrm>
            <a:off x="6202333" y="6119155"/>
            <a:ext cx="1553182" cy="307777"/>
          </a:xfrm>
          <a:prstGeom prst="rect">
            <a:avLst/>
          </a:prstGeom>
          <a:noFill/>
        </p:spPr>
        <p:txBody>
          <a:bodyPr wrap="none" rtlCol="0">
            <a:spAutoFit/>
          </a:bodyPr>
          <a:lstStyle/>
          <a:p>
            <a:r>
              <a:rPr lang="en-US" sz="1400" dirty="0"/>
              <a:t>Link - Seismograph</a:t>
            </a:r>
          </a:p>
        </p:txBody>
      </p:sp>
      <p:pic>
        <p:nvPicPr>
          <p:cNvPr id="4" name="Picture 3">
            <a:extLst>
              <a:ext uri="{FF2B5EF4-FFF2-40B4-BE49-F238E27FC236}">
                <a16:creationId xmlns:a16="http://schemas.microsoft.com/office/drawing/2014/main" id="{49B9EA43-77A6-BB48-B1FD-75DFD4E37344}"/>
              </a:ext>
            </a:extLst>
          </p:cNvPr>
          <p:cNvPicPr>
            <a:picLocks noChangeAspect="1"/>
          </p:cNvPicPr>
          <p:nvPr/>
        </p:nvPicPr>
        <p:blipFill>
          <a:blip r:embed="rId5"/>
          <a:stretch>
            <a:fillRect/>
          </a:stretch>
        </p:blipFill>
        <p:spPr>
          <a:xfrm>
            <a:off x="6381146" y="906908"/>
            <a:ext cx="5269173" cy="1348465"/>
          </a:xfrm>
          <a:prstGeom prst="rect">
            <a:avLst/>
          </a:prstGeom>
        </p:spPr>
      </p:pic>
      <p:pic>
        <p:nvPicPr>
          <p:cNvPr id="6" name="Picture 5">
            <a:extLst>
              <a:ext uri="{FF2B5EF4-FFF2-40B4-BE49-F238E27FC236}">
                <a16:creationId xmlns:a16="http://schemas.microsoft.com/office/drawing/2014/main" id="{F83382C0-CCD7-5B4A-8BB8-34383FDD44AF}"/>
              </a:ext>
            </a:extLst>
          </p:cNvPr>
          <p:cNvPicPr>
            <a:picLocks noChangeAspect="1"/>
          </p:cNvPicPr>
          <p:nvPr/>
        </p:nvPicPr>
        <p:blipFill>
          <a:blip r:embed="rId6"/>
          <a:stretch>
            <a:fillRect/>
          </a:stretch>
        </p:blipFill>
        <p:spPr>
          <a:xfrm>
            <a:off x="6371151" y="2255168"/>
            <a:ext cx="5230260" cy="1691469"/>
          </a:xfrm>
          <a:prstGeom prst="rect">
            <a:avLst/>
          </a:prstGeom>
        </p:spPr>
      </p:pic>
      <p:sp>
        <p:nvSpPr>
          <p:cNvPr id="14" name="TextBox 13">
            <a:extLst>
              <a:ext uri="{FF2B5EF4-FFF2-40B4-BE49-F238E27FC236}">
                <a16:creationId xmlns:a16="http://schemas.microsoft.com/office/drawing/2014/main" id="{D8041D3C-DE3A-7A49-83A4-3AE74511C2C1}"/>
              </a:ext>
            </a:extLst>
          </p:cNvPr>
          <p:cNvSpPr txBox="1"/>
          <p:nvPr/>
        </p:nvSpPr>
        <p:spPr>
          <a:xfrm>
            <a:off x="6202333" y="3944603"/>
            <a:ext cx="5585953" cy="307777"/>
          </a:xfrm>
          <a:prstGeom prst="rect">
            <a:avLst/>
          </a:prstGeom>
          <a:noFill/>
        </p:spPr>
        <p:txBody>
          <a:bodyPr wrap="none" rtlCol="0">
            <a:spAutoFit/>
          </a:bodyPr>
          <a:lstStyle/>
          <a:p>
            <a:r>
              <a:rPr lang="en-US" sz="1400" dirty="0"/>
              <a:t>Jupyter – Data exploration, transforming the results to pandas data frame </a:t>
            </a:r>
          </a:p>
        </p:txBody>
      </p:sp>
    </p:spTree>
    <p:extLst>
      <p:ext uri="{BB962C8B-B14F-4D97-AF65-F5344CB8AC3E}">
        <p14:creationId xmlns:p14="http://schemas.microsoft.com/office/powerpoint/2010/main" val="2340565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4543223-90FE-E542-8CB6-EFD9D14A1197}"/>
              </a:ext>
            </a:extLst>
          </p:cNvPr>
          <p:cNvSpPr/>
          <p:nvPr/>
        </p:nvSpPr>
        <p:spPr>
          <a:xfrm>
            <a:off x="3287581" y="4968200"/>
            <a:ext cx="5352366" cy="9907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Rectangle 4">
            <a:extLst>
              <a:ext uri="{FF2B5EF4-FFF2-40B4-BE49-F238E27FC236}">
                <a16:creationId xmlns:a16="http://schemas.microsoft.com/office/drawing/2014/main" id="{454FA0F4-0A7F-EC4A-8D1E-2A554DC7BC0B}"/>
              </a:ext>
            </a:extLst>
          </p:cNvPr>
          <p:cNvSpPr/>
          <p:nvPr/>
        </p:nvSpPr>
        <p:spPr>
          <a:xfrm>
            <a:off x="2566220" y="1582993"/>
            <a:ext cx="1297857" cy="71775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orchestration</a:t>
            </a:r>
          </a:p>
          <a:p>
            <a:pPr algn="ctr"/>
            <a:r>
              <a:rPr lang="en-US" sz="1400" dirty="0">
                <a:solidFill>
                  <a:schemeClr val="tx1"/>
                </a:solidFill>
              </a:rPr>
              <a:t>component</a:t>
            </a:r>
          </a:p>
        </p:txBody>
      </p:sp>
      <p:sp>
        <p:nvSpPr>
          <p:cNvPr id="8" name="Rectangle 7">
            <a:extLst>
              <a:ext uri="{FF2B5EF4-FFF2-40B4-BE49-F238E27FC236}">
                <a16:creationId xmlns:a16="http://schemas.microsoft.com/office/drawing/2014/main" id="{02019062-2406-2043-980F-504F6EBADE8F}"/>
              </a:ext>
            </a:extLst>
          </p:cNvPr>
          <p:cNvSpPr/>
          <p:nvPr/>
        </p:nvSpPr>
        <p:spPr>
          <a:xfrm>
            <a:off x="619087" y="2964431"/>
            <a:ext cx="1652168" cy="71775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earthquakes-history</a:t>
            </a:r>
          </a:p>
          <a:p>
            <a:pPr algn="ctr"/>
            <a:r>
              <a:rPr lang="en-US" sz="1400" dirty="0">
                <a:solidFill>
                  <a:schemeClr val="tx1"/>
                </a:solidFill>
              </a:rPr>
              <a:t>component</a:t>
            </a:r>
          </a:p>
        </p:txBody>
      </p:sp>
      <p:sp>
        <p:nvSpPr>
          <p:cNvPr id="10" name="Rectangle 9">
            <a:extLst>
              <a:ext uri="{FF2B5EF4-FFF2-40B4-BE49-F238E27FC236}">
                <a16:creationId xmlns:a16="http://schemas.microsoft.com/office/drawing/2014/main" id="{6A55175B-5E4A-DC4F-B6A4-C2AB93626B06}"/>
              </a:ext>
            </a:extLst>
          </p:cNvPr>
          <p:cNvSpPr/>
          <p:nvPr/>
        </p:nvSpPr>
        <p:spPr>
          <a:xfrm>
            <a:off x="4152841" y="2964430"/>
            <a:ext cx="1652168" cy="71775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hive-ETL-pipeline</a:t>
            </a:r>
          </a:p>
          <a:p>
            <a:pPr algn="ctr"/>
            <a:r>
              <a:rPr lang="en-US" sz="1400" dirty="0">
                <a:solidFill>
                  <a:schemeClr val="tx1"/>
                </a:solidFill>
              </a:rPr>
              <a:t>component</a:t>
            </a:r>
          </a:p>
        </p:txBody>
      </p:sp>
      <p:pic>
        <p:nvPicPr>
          <p:cNvPr id="11" name="Picture 10">
            <a:extLst>
              <a:ext uri="{FF2B5EF4-FFF2-40B4-BE49-F238E27FC236}">
                <a16:creationId xmlns:a16="http://schemas.microsoft.com/office/drawing/2014/main" id="{693AFA67-B99D-354A-BA13-FBF11CA0A8D6}"/>
              </a:ext>
            </a:extLst>
          </p:cNvPr>
          <p:cNvPicPr>
            <a:picLocks noChangeAspect="1"/>
          </p:cNvPicPr>
          <p:nvPr/>
        </p:nvPicPr>
        <p:blipFill>
          <a:blip r:embed="rId2"/>
          <a:stretch>
            <a:fillRect/>
          </a:stretch>
        </p:blipFill>
        <p:spPr>
          <a:xfrm>
            <a:off x="4659418" y="1582993"/>
            <a:ext cx="639014" cy="712044"/>
          </a:xfrm>
          <a:prstGeom prst="rect">
            <a:avLst/>
          </a:prstGeom>
        </p:spPr>
      </p:pic>
      <p:cxnSp>
        <p:nvCxnSpPr>
          <p:cNvPr id="12" name="Straight Connector 11">
            <a:extLst>
              <a:ext uri="{FF2B5EF4-FFF2-40B4-BE49-F238E27FC236}">
                <a16:creationId xmlns:a16="http://schemas.microsoft.com/office/drawing/2014/main" id="{11345E09-8950-2544-B028-6DC3B9D378D8}"/>
              </a:ext>
            </a:extLst>
          </p:cNvPr>
          <p:cNvCxnSpPr>
            <a:cxnSpLocks/>
            <a:stCxn id="5" idx="3"/>
            <a:endCxn id="11" idx="1"/>
          </p:cNvCxnSpPr>
          <p:nvPr/>
        </p:nvCxnSpPr>
        <p:spPr>
          <a:xfrm flipV="1">
            <a:off x="3864077" y="1939015"/>
            <a:ext cx="795341" cy="28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652DA7-BC61-6340-BAEA-D5EDF8D3F9D4}"/>
              </a:ext>
            </a:extLst>
          </p:cNvPr>
          <p:cNvCxnSpPr>
            <a:cxnSpLocks/>
          </p:cNvCxnSpPr>
          <p:nvPr/>
        </p:nvCxnSpPr>
        <p:spPr>
          <a:xfrm flipH="1">
            <a:off x="1127396" y="2127378"/>
            <a:ext cx="1385377" cy="8104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FF377E-AFFF-0145-86F6-F42F4945E165}"/>
              </a:ext>
            </a:extLst>
          </p:cNvPr>
          <p:cNvSpPr txBox="1"/>
          <p:nvPr/>
        </p:nvSpPr>
        <p:spPr>
          <a:xfrm rot="19807019">
            <a:off x="1551029" y="2365285"/>
            <a:ext cx="1025593" cy="253916"/>
          </a:xfrm>
          <a:prstGeom prst="rect">
            <a:avLst/>
          </a:prstGeom>
          <a:noFill/>
          <a:ln>
            <a:noFill/>
          </a:ln>
        </p:spPr>
        <p:txBody>
          <a:bodyPr wrap="square" rtlCol="0">
            <a:spAutoFit/>
          </a:bodyPr>
          <a:lstStyle/>
          <a:p>
            <a:pPr algn="ctr"/>
            <a:r>
              <a:rPr lang="en-US" sz="1050" dirty="0"/>
              <a:t>passing control </a:t>
            </a:r>
            <a:endParaRPr lang="en-US" sz="1000" dirty="0"/>
          </a:p>
        </p:txBody>
      </p:sp>
      <p:cxnSp>
        <p:nvCxnSpPr>
          <p:cNvPr id="17" name="Straight Connector 16">
            <a:extLst>
              <a:ext uri="{FF2B5EF4-FFF2-40B4-BE49-F238E27FC236}">
                <a16:creationId xmlns:a16="http://schemas.microsoft.com/office/drawing/2014/main" id="{429F7EB3-4856-874D-B9EB-46DA5401DA7F}"/>
              </a:ext>
            </a:extLst>
          </p:cNvPr>
          <p:cNvCxnSpPr>
            <a:cxnSpLocks/>
          </p:cNvCxnSpPr>
          <p:nvPr/>
        </p:nvCxnSpPr>
        <p:spPr>
          <a:xfrm flipH="1">
            <a:off x="1812634" y="2318597"/>
            <a:ext cx="1054898" cy="6192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D816E6-AAA1-724C-A9B7-9C3B8E153AA3}"/>
              </a:ext>
            </a:extLst>
          </p:cNvPr>
          <p:cNvSpPr txBox="1"/>
          <p:nvPr/>
        </p:nvSpPr>
        <p:spPr>
          <a:xfrm rot="19683823">
            <a:off x="1927138" y="2515678"/>
            <a:ext cx="1162926" cy="253916"/>
          </a:xfrm>
          <a:prstGeom prst="rect">
            <a:avLst/>
          </a:prstGeom>
          <a:noFill/>
          <a:ln>
            <a:noFill/>
          </a:ln>
        </p:spPr>
        <p:txBody>
          <a:bodyPr wrap="square" rtlCol="0">
            <a:spAutoFit/>
          </a:bodyPr>
          <a:lstStyle/>
          <a:p>
            <a:pPr algn="ctr"/>
            <a:r>
              <a:rPr lang="en-US" sz="1050" dirty="0"/>
              <a:t>returning control </a:t>
            </a:r>
            <a:endParaRPr lang="en-US" sz="1000" dirty="0"/>
          </a:p>
        </p:txBody>
      </p:sp>
      <p:cxnSp>
        <p:nvCxnSpPr>
          <p:cNvPr id="25" name="Straight Connector 24">
            <a:extLst>
              <a:ext uri="{FF2B5EF4-FFF2-40B4-BE49-F238E27FC236}">
                <a16:creationId xmlns:a16="http://schemas.microsoft.com/office/drawing/2014/main" id="{B037C531-7201-334E-8DA8-6FD30F1DE455}"/>
              </a:ext>
            </a:extLst>
          </p:cNvPr>
          <p:cNvCxnSpPr>
            <a:cxnSpLocks/>
          </p:cNvCxnSpPr>
          <p:nvPr/>
        </p:nvCxnSpPr>
        <p:spPr>
          <a:xfrm>
            <a:off x="3887666" y="2127378"/>
            <a:ext cx="1500411" cy="80897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1D1CC0-B101-7149-B852-7DC0CE41B3E1}"/>
              </a:ext>
            </a:extLst>
          </p:cNvPr>
          <p:cNvCxnSpPr>
            <a:cxnSpLocks/>
          </p:cNvCxnSpPr>
          <p:nvPr/>
        </p:nvCxnSpPr>
        <p:spPr>
          <a:xfrm>
            <a:off x="3532906" y="2318597"/>
            <a:ext cx="1158220" cy="63659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AE8DEBD-1EFE-DC43-AD21-C995D5BDCBC2}"/>
              </a:ext>
            </a:extLst>
          </p:cNvPr>
          <p:cNvSpPr txBox="1"/>
          <p:nvPr/>
        </p:nvSpPr>
        <p:spPr>
          <a:xfrm rot="1863176">
            <a:off x="3915345" y="2405279"/>
            <a:ext cx="1025593" cy="253916"/>
          </a:xfrm>
          <a:prstGeom prst="rect">
            <a:avLst/>
          </a:prstGeom>
          <a:noFill/>
          <a:ln>
            <a:noFill/>
          </a:ln>
        </p:spPr>
        <p:txBody>
          <a:bodyPr wrap="square" rtlCol="0">
            <a:spAutoFit/>
          </a:bodyPr>
          <a:lstStyle/>
          <a:p>
            <a:pPr algn="ctr"/>
            <a:r>
              <a:rPr lang="en-US" sz="1050" dirty="0"/>
              <a:t>passing control </a:t>
            </a:r>
            <a:endParaRPr lang="en-US" sz="1000" dirty="0"/>
          </a:p>
        </p:txBody>
      </p:sp>
      <p:sp>
        <p:nvSpPr>
          <p:cNvPr id="51" name="TextBox 50">
            <a:extLst>
              <a:ext uri="{FF2B5EF4-FFF2-40B4-BE49-F238E27FC236}">
                <a16:creationId xmlns:a16="http://schemas.microsoft.com/office/drawing/2014/main" id="{1458CB59-7607-B944-8D6A-F1A4C8C2FA1F}"/>
              </a:ext>
            </a:extLst>
          </p:cNvPr>
          <p:cNvSpPr txBox="1"/>
          <p:nvPr/>
        </p:nvSpPr>
        <p:spPr>
          <a:xfrm rot="1847687">
            <a:off x="3274025" y="2501271"/>
            <a:ext cx="1162926" cy="253916"/>
          </a:xfrm>
          <a:prstGeom prst="rect">
            <a:avLst/>
          </a:prstGeom>
          <a:noFill/>
          <a:ln>
            <a:noFill/>
          </a:ln>
        </p:spPr>
        <p:txBody>
          <a:bodyPr wrap="square" rtlCol="0">
            <a:spAutoFit/>
          </a:bodyPr>
          <a:lstStyle/>
          <a:p>
            <a:pPr algn="ctr"/>
            <a:r>
              <a:rPr lang="en-US" sz="1050" dirty="0"/>
              <a:t>returning control </a:t>
            </a:r>
            <a:endParaRPr lang="en-US" sz="1000" dirty="0"/>
          </a:p>
        </p:txBody>
      </p:sp>
      <p:pic>
        <p:nvPicPr>
          <p:cNvPr id="56" name="Picture 55">
            <a:extLst>
              <a:ext uri="{FF2B5EF4-FFF2-40B4-BE49-F238E27FC236}">
                <a16:creationId xmlns:a16="http://schemas.microsoft.com/office/drawing/2014/main" id="{A887F97B-6BE6-284D-A060-ED0E00FB6FB8}"/>
              </a:ext>
            </a:extLst>
          </p:cNvPr>
          <p:cNvPicPr>
            <a:picLocks noChangeAspect="1"/>
          </p:cNvPicPr>
          <p:nvPr/>
        </p:nvPicPr>
        <p:blipFill>
          <a:blip r:embed="rId3"/>
          <a:stretch>
            <a:fillRect/>
          </a:stretch>
        </p:blipFill>
        <p:spPr>
          <a:xfrm>
            <a:off x="737933" y="2673168"/>
            <a:ext cx="261028" cy="263185"/>
          </a:xfrm>
          <a:prstGeom prst="rect">
            <a:avLst/>
          </a:prstGeom>
        </p:spPr>
      </p:pic>
      <p:pic>
        <p:nvPicPr>
          <p:cNvPr id="57" name="Picture 56">
            <a:extLst>
              <a:ext uri="{FF2B5EF4-FFF2-40B4-BE49-F238E27FC236}">
                <a16:creationId xmlns:a16="http://schemas.microsoft.com/office/drawing/2014/main" id="{79A38263-DB27-F146-9EBE-B3D917315F64}"/>
              </a:ext>
            </a:extLst>
          </p:cNvPr>
          <p:cNvPicPr>
            <a:picLocks noChangeAspect="1"/>
          </p:cNvPicPr>
          <p:nvPr/>
        </p:nvPicPr>
        <p:blipFill>
          <a:blip r:embed="rId3"/>
          <a:stretch>
            <a:fillRect/>
          </a:stretch>
        </p:blipFill>
        <p:spPr>
          <a:xfrm>
            <a:off x="5485676" y="2663457"/>
            <a:ext cx="261028" cy="263185"/>
          </a:xfrm>
          <a:prstGeom prst="rect">
            <a:avLst/>
          </a:prstGeom>
        </p:spPr>
      </p:pic>
      <p:sp>
        <p:nvSpPr>
          <p:cNvPr id="58" name="TextBox 57">
            <a:extLst>
              <a:ext uri="{FF2B5EF4-FFF2-40B4-BE49-F238E27FC236}">
                <a16:creationId xmlns:a16="http://schemas.microsoft.com/office/drawing/2014/main" id="{CBAD0213-50D4-EC4A-A067-7AAE64306C19}"/>
              </a:ext>
            </a:extLst>
          </p:cNvPr>
          <p:cNvSpPr txBox="1"/>
          <p:nvPr/>
        </p:nvSpPr>
        <p:spPr>
          <a:xfrm>
            <a:off x="2412599" y="1187094"/>
            <a:ext cx="1120307" cy="369332"/>
          </a:xfrm>
          <a:prstGeom prst="rect">
            <a:avLst/>
          </a:prstGeom>
          <a:noFill/>
        </p:spPr>
        <p:txBody>
          <a:bodyPr wrap="none" rtlCol="0">
            <a:spAutoFit/>
          </a:bodyPr>
          <a:lstStyle/>
          <a:p>
            <a:r>
              <a:rPr lang="en-US" dirty="0"/>
              <a:t> process 1</a:t>
            </a:r>
          </a:p>
        </p:txBody>
      </p:sp>
      <p:sp>
        <p:nvSpPr>
          <p:cNvPr id="59" name="TextBox 58">
            <a:extLst>
              <a:ext uri="{FF2B5EF4-FFF2-40B4-BE49-F238E27FC236}">
                <a16:creationId xmlns:a16="http://schemas.microsoft.com/office/drawing/2014/main" id="{9B225F11-C870-694D-AF71-4177099A3635}"/>
              </a:ext>
            </a:extLst>
          </p:cNvPr>
          <p:cNvSpPr txBox="1"/>
          <p:nvPr/>
        </p:nvSpPr>
        <p:spPr>
          <a:xfrm>
            <a:off x="629884" y="2316645"/>
            <a:ext cx="1067408" cy="369332"/>
          </a:xfrm>
          <a:prstGeom prst="rect">
            <a:avLst/>
          </a:prstGeom>
          <a:noFill/>
        </p:spPr>
        <p:txBody>
          <a:bodyPr wrap="none" rtlCol="0">
            <a:spAutoFit/>
          </a:bodyPr>
          <a:lstStyle/>
          <a:p>
            <a:r>
              <a:rPr lang="en-US" dirty="0"/>
              <a:t>process 2</a:t>
            </a:r>
          </a:p>
        </p:txBody>
      </p:sp>
      <p:sp>
        <p:nvSpPr>
          <p:cNvPr id="60" name="TextBox 59">
            <a:extLst>
              <a:ext uri="{FF2B5EF4-FFF2-40B4-BE49-F238E27FC236}">
                <a16:creationId xmlns:a16="http://schemas.microsoft.com/office/drawing/2014/main" id="{A5E17113-2614-7646-B7B4-D0A81606A269}"/>
              </a:ext>
            </a:extLst>
          </p:cNvPr>
          <p:cNvSpPr txBox="1"/>
          <p:nvPr/>
        </p:nvSpPr>
        <p:spPr>
          <a:xfrm>
            <a:off x="4780359" y="2330737"/>
            <a:ext cx="1067408" cy="369332"/>
          </a:xfrm>
          <a:prstGeom prst="rect">
            <a:avLst/>
          </a:prstGeom>
          <a:noFill/>
        </p:spPr>
        <p:txBody>
          <a:bodyPr wrap="none" rtlCol="0">
            <a:spAutoFit/>
          </a:bodyPr>
          <a:lstStyle/>
          <a:p>
            <a:r>
              <a:rPr lang="en-US" dirty="0"/>
              <a:t>process 3</a:t>
            </a:r>
          </a:p>
        </p:txBody>
      </p:sp>
      <p:sp>
        <p:nvSpPr>
          <p:cNvPr id="20" name="Title 1">
            <a:extLst>
              <a:ext uri="{FF2B5EF4-FFF2-40B4-BE49-F238E27FC236}">
                <a16:creationId xmlns:a16="http://schemas.microsoft.com/office/drawing/2014/main" id="{C7E8E9C7-442C-3C44-B07D-C0E2C7C89171}"/>
              </a:ext>
            </a:extLst>
          </p:cNvPr>
          <p:cNvSpPr>
            <a:spLocks noGrp="1"/>
          </p:cNvSpPr>
          <p:nvPr>
            <p:ph type="title"/>
          </p:nvPr>
        </p:nvSpPr>
        <p:spPr>
          <a:xfrm>
            <a:off x="838200" y="365126"/>
            <a:ext cx="10515600" cy="404425"/>
          </a:xfrm>
        </p:spPr>
        <p:txBody>
          <a:bodyPr>
            <a:noAutofit/>
          </a:bodyPr>
          <a:lstStyle/>
          <a:p>
            <a:r>
              <a:rPr lang="en-US" sz="3200" dirty="0"/>
              <a:t>Application architecture high level</a:t>
            </a:r>
          </a:p>
        </p:txBody>
      </p:sp>
      <p:sp>
        <p:nvSpPr>
          <p:cNvPr id="2" name="TextBox 1">
            <a:extLst>
              <a:ext uri="{FF2B5EF4-FFF2-40B4-BE49-F238E27FC236}">
                <a16:creationId xmlns:a16="http://schemas.microsoft.com/office/drawing/2014/main" id="{DFA4E161-B372-554D-92C1-D0E97FBFB24A}"/>
              </a:ext>
            </a:extLst>
          </p:cNvPr>
          <p:cNvSpPr txBox="1"/>
          <p:nvPr/>
        </p:nvSpPr>
        <p:spPr>
          <a:xfrm>
            <a:off x="7422447" y="1346200"/>
            <a:ext cx="3879647" cy="3139321"/>
          </a:xfrm>
          <a:prstGeom prst="rect">
            <a:avLst/>
          </a:prstGeom>
          <a:noFill/>
        </p:spPr>
        <p:txBody>
          <a:bodyPr wrap="square" rtlCol="0">
            <a:spAutoFit/>
          </a:bodyPr>
          <a:lstStyle/>
          <a:p>
            <a:pPr marL="342900" indent="-342900">
              <a:buAutoNum type="arabicPeriod"/>
            </a:pPr>
            <a:r>
              <a:rPr lang="en-US" dirty="0"/>
              <a:t>Orchestration component</a:t>
            </a:r>
          </a:p>
          <a:p>
            <a:pPr lvl="1"/>
            <a:r>
              <a:rPr lang="en-US" dirty="0"/>
              <a:t>Reads configuration and orchestrates application’s  processes</a:t>
            </a:r>
          </a:p>
          <a:p>
            <a:pPr lvl="1"/>
            <a:endParaRPr lang="en-US" dirty="0"/>
          </a:p>
          <a:p>
            <a:pPr marL="342900" indent="-342900">
              <a:buAutoNum type="arabicPeriod"/>
            </a:pPr>
            <a:r>
              <a:rPr lang="en-US" dirty="0"/>
              <a:t>Earthquakes-History component</a:t>
            </a:r>
          </a:p>
          <a:p>
            <a:pPr lvl="1"/>
            <a:r>
              <a:rPr lang="en-US" dirty="0"/>
              <a:t>Responsible for phases 1,2 </a:t>
            </a:r>
          </a:p>
          <a:p>
            <a:pPr lvl="1"/>
            <a:endParaRPr lang="en-US" dirty="0"/>
          </a:p>
          <a:p>
            <a:pPr marL="342900" indent="-342900">
              <a:buAutoNum type="arabicPeriod"/>
            </a:pPr>
            <a:r>
              <a:rPr lang="en-US" dirty="0"/>
              <a:t>Hive-ETL-pipeline components</a:t>
            </a:r>
          </a:p>
          <a:p>
            <a:pPr lvl="1"/>
            <a:r>
              <a:rPr lang="en-US" dirty="0"/>
              <a:t>Responsible for phases 3,4 </a:t>
            </a:r>
          </a:p>
          <a:p>
            <a:pPr lvl="1"/>
            <a:endParaRPr lang="en-US" dirty="0"/>
          </a:p>
        </p:txBody>
      </p:sp>
      <p:grpSp>
        <p:nvGrpSpPr>
          <p:cNvPr id="4" name="Group 3">
            <a:extLst>
              <a:ext uri="{FF2B5EF4-FFF2-40B4-BE49-F238E27FC236}">
                <a16:creationId xmlns:a16="http://schemas.microsoft.com/office/drawing/2014/main" id="{36714A9F-0342-6742-B7FC-868953DE02F5}"/>
              </a:ext>
            </a:extLst>
          </p:cNvPr>
          <p:cNvGrpSpPr/>
          <p:nvPr/>
        </p:nvGrpSpPr>
        <p:grpSpPr>
          <a:xfrm>
            <a:off x="3287581" y="4968317"/>
            <a:ext cx="1163267" cy="984328"/>
            <a:chOff x="2757001" y="4968317"/>
            <a:chExt cx="1163267" cy="984328"/>
          </a:xfrm>
        </p:grpSpPr>
        <p:sp>
          <p:nvSpPr>
            <p:cNvPr id="22" name="TextBox 21">
              <a:extLst>
                <a:ext uri="{FF2B5EF4-FFF2-40B4-BE49-F238E27FC236}">
                  <a16:creationId xmlns:a16="http://schemas.microsoft.com/office/drawing/2014/main" id="{45B58EF4-A60D-1D46-88F4-4ACE64A3B413}"/>
                </a:ext>
              </a:extLst>
            </p:cNvPr>
            <p:cNvSpPr txBox="1"/>
            <p:nvPr/>
          </p:nvSpPr>
          <p:spPr>
            <a:xfrm>
              <a:off x="2757001" y="4968317"/>
              <a:ext cx="910827" cy="369332"/>
            </a:xfrm>
            <a:prstGeom prst="rect">
              <a:avLst/>
            </a:prstGeom>
            <a:noFill/>
          </p:spPr>
          <p:txBody>
            <a:bodyPr wrap="none" rtlCol="0">
              <a:spAutoFit/>
            </a:bodyPr>
            <a:lstStyle/>
            <a:p>
              <a:r>
                <a:rPr lang="en-US" dirty="0"/>
                <a:t>Phase 1</a:t>
              </a:r>
            </a:p>
          </p:txBody>
        </p:sp>
        <p:sp>
          <p:nvSpPr>
            <p:cNvPr id="23" name="TextBox 22">
              <a:extLst>
                <a:ext uri="{FF2B5EF4-FFF2-40B4-BE49-F238E27FC236}">
                  <a16:creationId xmlns:a16="http://schemas.microsoft.com/office/drawing/2014/main" id="{43DB19DE-AFF5-FD49-A081-E0D25054F507}"/>
                </a:ext>
              </a:extLst>
            </p:cNvPr>
            <p:cNvSpPr txBox="1"/>
            <p:nvPr/>
          </p:nvSpPr>
          <p:spPr>
            <a:xfrm>
              <a:off x="2757001" y="5367870"/>
              <a:ext cx="1163267" cy="584775"/>
            </a:xfrm>
            <a:prstGeom prst="rect">
              <a:avLst/>
            </a:prstGeom>
            <a:noFill/>
          </p:spPr>
          <p:txBody>
            <a:bodyPr wrap="none" rtlCol="0">
              <a:spAutoFit/>
            </a:bodyPr>
            <a:lstStyle/>
            <a:p>
              <a:r>
                <a:rPr lang="en-US" sz="1600" dirty="0"/>
                <a:t>Acquisition</a:t>
              </a:r>
            </a:p>
            <a:p>
              <a:r>
                <a:rPr lang="en-US" sz="1600" dirty="0"/>
                <a:t>Preparation</a:t>
              </a:r>
            </a:p>
          </p:txBody>
        </p:sp>
      </p:grpSp>
      <p:grpSp>
        <p:nvGrpSpPr>
          <p:cNvPr id="6" name="Group 5">
            <a:extLst>
              <a:ext uri="{FF2B5EF4-FFF2-40B4-BE49-F238E27FC236}">
                <a16:creationId xmlns:a16="http://schemas.microsoft.com/office/drawing/2014/main" id="{56F90FBB-42A6-6E49-A5CE-BF3892ADCF04}"/>
              </a:ext>
            </a:extLst>
          </p:cNvPr>
          <p:cNvGrpSpPr/>
          <p:nvPr/>
        </p:nvGrpSpPr>
        <p:grpSpPr>
          <a:xfrm>
            <a:off x="4712705" y="4968317"/>
            <a:ext cx="927450" cy="984328"/>
            <a:chOff x="4182125" y="4968317"/>
            <a:chExt cx="927450" cy="984328"/>
          </a:xfrm>
        </p:grpSpPr>
        <p:sp>
          <p:nvSpPr>
            <p:cNvPr id="24" name="TextBox 23">
              <a:extLst>
                <a:ext uri="{FF2B5EF4-FFF2-40B4-BE49-F238E27FC236}">
                  <a16:creationId xmlns:a16="http://schemas.microsoft.com/office/drawing/2014/main" id="{9C69F2EE-1494-B34D-B8A0-0AF7873D8878}"/>
                </a:ext>
              </a:extLst>
            </p:cNvPr>
            <p:cNvSpPr txBox="1"/>
            <p:nvPr/>
          </p:nvSpPr>
          <p:spPr>
            <a:xfrm>
              <a:off x="4198748" y="4968317"/>
              <a:ext cx="910827" cy="369332"/>
            </a:xfrm>
            <a:prstGeom prst="rect">
              <a:avLst/>
            </a:prstGeom>
            <a:noFill/>
          </p:spPr>
          <p:txBody>
            <a:bodyPr wrap="none" rtlCol="0">
              <a:spAutoFit/>
            </a:bodyPr>
            <a:lstStyle/>
            <a:p>
              <a:r>
                <a:rPr lang="en-US" dirty="0"/>
                <a:t>Phase 2</a:t>
              </a:r>
            </a:p>
          </p:txBody>
        </p:sp>
        <p:sp>
          <p:nvSpPr>
            <p:cNvPr id="27" name="TextBox 26">
              <a:extLst>
                <a:ext uri="{FF2B5EF4-FFF2-40B4-BE49-F238E27FC236}">
                  <a16:creationId xmlns:a16="http://schemas.microsoft.com/office/drawing/2014/main" id="{0954C895-FC43-374C-8100-CF7F75904EBA}"/>
                </a:ext>
              </a:extLst>
            </p:cNvPr>
            <p:cNvSpPr txBox="1"/>
            <p:nvPr/>
          </p:nvSpPr>
          <p:spPr>
            <a:xfrm>
              <a:off x="4182125" y="5367870"/>
              <a:ext cx="807850" cy="584775"/>
            </a:xfrm>
            <a:prstGeom prst="rect">
              <a:avLst/>
            </a:prstGeom>
            <a:noFill/>
          </p:spPr>
          <p:txBody>
            <a:bodyPr wrap="none" rtlCol="0">
              <a:spAutoFit/>
            </a:bodyPr>
            <a:lstStyle/>
            <a:p>
              <a:r>
                <a:rPr lang="en-US" sz="1600" dirty="0"/>
                <a:t>Load to</a:t>
              </a:r>
            </a:p>
            <a:p>
              <a:r>
                <a:rPr lang="en-US" sz="1600" dirty="0"/>
                <a:t>HDFS</a:t>
              </a:r>
            </a:p>
          </p:txBody>
        </p:sp>
      </p:grpSp>
      <p:grpSp>
        <p:nvGrpSpPr>
          <p:cNvPr id="7" name="Group 6">
            <a:extLst>
              <a:ext uri="{FF2B5EF4-FFF2-40B4-BE49-F238E27FC236}">
                <a16:creationId xmlns:a16="http://schemas.microsoft.com/office/drawing/2014/main" id="{C0811E71-091B-5D44-A46C-7019825AB1B0}"/>
              </a:ext>
            </a:extLst>
          </p:cNvPr>
          <p:cNvGrpSpPr/>
          <p:nvPr/>
        </p:nvGrpSpPr>
        <p:grpSpPr>
          <a:xfrm>
            <a:off x="6012937" y="4968317"/>
            <a:ext cx="1354858" cy="984328"/>
            <a:chOff x="5634757" y="4968317"/>
            <a:chExt cx="1354858" cy="984328"/>
          </a:xfrm>
        </p:grpSpPr>
        <p:sp>
          <p:nvSpPr>
            <p:cNvPr id="28" name="TextBox 27">
              <a:extLst>
                <a:ext uri="{FF2B5EF4-FFF2-40B4-BE49-F238E27FC236}">
                  <a16:creationId xmlns:a16="http://schemas.microsoft.com/office/drawing/2014/main" id="{E3BA1B18-7345-3642-8C27-518F8C5EC05D}"/>
                </a:ext>
              </a:extLst>
            </p:cNvPr>
            <p:cNvSpPr txBox="1"/>
            <p:nvPr/>
          </p:nvSpPr>
          <p:spPr>
            <a:xfrm>
              <a:off x="5640495" y="4968317"/>
              <a:ext cx="910827" cy="369332"/>
            </a:xfrm>
            <a:prstGeom prst="rect">
              <a:avLst/>
            </a:prstGeom>
            <a:noFill/>
          </p:spPr>
          <p:txBody>
            <a:bodyPr wrap="none" rtlCol="0">
              <a:spAutoFit/>
            </a:bodyPr>
            <a:lstStyle/>
            <a:p>
              <a:r>
                <a:rPr lang="en-US" dirty="0"/>
                <a:t>Phase 3</a:t>
              </a:r>
            </a:p>
          </p:txBody>
        </p:sp>
        <p:sp>
          <p:nvSpPr>
            <p:cNvPr id="29" name="TextBox 28">
              <a:extLst>
                <a:ext uri="{FF2B5EF4-FFF2-40B4-BE49-F238E27FC236}">
                  <a16:creationId xmlns:a16="http://schemas.microsoft.com/office/drawing/2014/main" id="{5BE36501-EF84-1F49-906B-DF005FC15159}"/>
                </a:ext>
              </a:extLst>
            </p:cNvPr>
            <p:cNvSpPr txBox="1"/>
            <p:nvPr/>
          </p:nvSpPr>
          <p:spPr>
            <a:xfrm>
              <a:off x="5634757" y="5367870"/>
              <a:ext cx="1354858" cy="584775"/>
            </a:xfrm>
            <a:prstGeom prst="rect">
              <a:avLst/>
            </a:prstGeom>
            <a:noFill/>
          </p:spPr>
          <p:txBody>
            <a:bodyPr wrap="none" rtlCol="0">
              <a:spAutoFit/>
            </a:bodyPr>
            <a:lstStyle/>
            <a:p>
              <a:r>
                <a:rPr lang="en-US" sz="1600" dirty="0"/>
                <a:t>Hive database</a:t>
              </a:r>
            </a:p>
            <a:p>
              <a:r>
                <a:rPr lang="en-US" sz="1600" dirty="0"/>
                <a:t>preparation</a:t>
              </a:r>
            </a:p>
          </p:txBody>
        </p:sp>
      </p:grpSp>
      <p:grpSp>
        <p:nvGrpSpPr>
          <p:cNvPr id="9" name="Group 8">
            <a:extLst>
              <a:ext uri="{FF2B5EF4-FFF2-40B4-BE49-F238E27FC236}">
                <a16:creationId xmlns:a16="http://schemas.microsoft.com/office/drawing/2014/main" id="{00B26D81-58CB-7D4A-A1F0-0D6FDEC3729D}"/>
              </a:ext>
            </a:extLst>
          </p:cNvPr>
          <p:cNvGrpSpPr/>
          <p:nvPr/>
        </p:nvGrpSpPr>
        <p:grpSpPr>
          <a:xfrm>
            <a:off x="7436396" y="4968200"/>
            <a:ext cx="1152751" cy="733410"/>
            <a:chOff x="7070916" y="4968200"/>
            <a:chExt cx="1152751" cy="733410"/>
          </a:xfrm>
        </p:grpSpPr>
        <p:sp>
          <p:nvSpPr>
            <p:cNvPr id="30" name="TextBox 29">
              <a:extLst>
                <a:ext uri="{FF2B5EF4-FFF2-40B4-BE49-F238E27FC236}">
                  <a16:creationId xmlns:a16="http://schemas.microsoft.com/office/drawing/2014/main" id="{1C5E69C4-BAB7-D045-937D-863E153F9216}"/>
                </a:ext>
              </a:extLst>
            </p:cNvPr>
            <p:cNvSpPr txBox="1"/>
            <p:nvPr/>
          </p:nvSpPr>
          <p:spPr>
            <a:xfrm>
              <a:off x="7082241" y="4968200"/>
              <a:ext cx="910827" cy="369332"/>
            </a:xfrm>
            <a:prstGeom prst="rect">
              <a:avLst/>
            </a:prstGeom>
            <a:noFill/>
          </p:spPr>
          <p:txBody>
            <a:bodyPr wrap="none" rtlCol="0">
              <a:spAutoFit/>
            </a:bodyPr>
            <a:lstStyle/>
            <a:p>
              <a:r>
                <a:rPr lang="en-US" dirty="0"/>
                <a:t>Phase 4</a:t>
              </a:r>
            </a:p>
          </p:txBody>
        </p:sp>
        <p:sp>
          <p:nvSpPr>
            <p:cNvPr id="31" name="TextBox 30">
              <a:extLst>
                <a:ext uri="{FF2B5EF4-FFF2-40B4-BE49-F238E27FC236}">
                  <a16:creationId xmlns:a16="http://schemas.microsoft.com/office/drawing/2014/main" id="{A16FDFEB-BD7F-1048-A088-9C7DB2F70046}"/>
                </a:ext>
              </a:extLst>
            </p:cNvPr>
            <p:cNvSpPr txBox="1"/>
            <p:nvPr/>
          </p:nvSpPr>
          <p:spPr>
            <a:xfrm>
              <a:off x="7070916" y="5363056"/>
              <a:ext cx="1152751" cy="338554"/>
            </a:xfrm>
            <a:prstGeom prst="rect">
              <a:avLst/>
            </a:prstGeom>
            <a:noFill/>
          </p:spPr>
          <p:txBody>
            <a:bodyPr wrap="none" rtlCol="0">
              <a:spAutoFit/>
            </a:bodyPr>
            <a:lstStyle/>
            <a:p>
              <a:r>
                <a:rPr lang="en-US" sz="1600" dirty="0"/>
                <a:t>ETL process</a:t>
              </a:r>
            </a:p>
          </p:txBody>
        </p:sp>
      </p:grpSp>
      <p:sp>
        <p:nvSpPr>
          <p:cNvPr id="3" name="TextBox 2">
            <a:extLst>
              <a:ext uri="{FF2B5EF4-FFF2-40B4-BE49-F238E27FC236}">
                <a16:creationId xmlns:a16="http://schemas.microsoft.com/office/drawing/2014/main" id="{59E79DA3-29C2-0C44-8335-19EC688A16F9}"/>
              </a:ext>
            </a:extLst>
          </p:cNvPr>
          <p:cNvSpPr txBox="1"/>
          <p:nvPr/>
        </p:nvSpPr>
        <p:spPr>
          <a:xfrm>
            <a:off x="3287581" y="5982866"/>
            <a:ext cx="4419223" cy="369332"/>
          </a:xfrm>
          <a:prstGeom prst="rect">
            <a:avLst/>
          </a:prstGeom>
          <a:noFill/>
        </p:spPr>
        <p:txBody>
          <a:bodyPr wrap="none" rtlCol="0">
            <a:spAutoFit/>
          </a:bodyPr>
          <a:lstStyle/>
          <a:p>
            <a:r>
              <a:rPr lang="en-US" dirty="0"/>
              <a:t>From slide 3 - Application concept – low level</a:t>
            </a:r>
          </a:p>
        </p:txBody>
      </p:sp>
      <p:sp>
        <p:nvSpPr>
          <p:cNvPr id="13" name="TextBox 12">
            <a:extLst>
              <a:ext uri="{FF2B5EF4-FFF2-40B4-BE49-F238E27FC236}">
                <a16:creationId xmlns:a16="http://schemas.microsoft.com/office/drawing/2014/main" id="{A5C9FED6-C15D-464C-87AB-A9F8BE34F333}"/>
              </a:ext>
            </a:extLst>
          </p:cNvPr>
          <p:cNvSpPr txBox="1"/>
          <p:nvPr/>
        </p:nvSpPr>
        <p:spPr>
          <a:xfrm>
            <a:off x="533725" y="3818103"/>
            <a:ext cx="2980752" cy="307777"/>
          </a:xfrm>
          <a:prstGeom prst="rect">
            <a:avLst/>
          </a:prstGeom>
          <a:noFill/>
        </p:spPr>
        <p:txBody>
          <a:bodyPr wrap="none" rtlCol="0">
            <a:spAutoFit/>
          </a:bodyPr>
          <a:lstStyle/>
          <a:p>
            <a:r>
              <a:rPr lang="en-US" sz="1400" dirty="0"/>
              <a:t>Processes 2 and 3 can run individually</a:t>
            </a:r>
          </a:p>
        </p:txBody>
      </p:sp>
    </p:spTree>
    <p:extLst>
      <p:ext uri="{BB962C8B-B14F-4D97-AF65-F5344CB8AC3E}">
        <p14:creationId xmlns:p14="http://schemas.microsoft.com/office/powerpoint/2010/main" val="2247953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5" name="Straight Connector 284">
            <a:extLst>
              <a:ext uri="{FF2B5EF4-FFF2-40B4-BE49-F238E27FC236}">
                <a16:creationId xmlns:a16="http://schemas.microsoft.com/office/drawing/2014/main" id="{FE15B407-3D8F-F942-9937-67E83798A250}"/>
              </a:ext>
            </a:extLst>
          </p:cNvPr>
          <p:cNvCxnSpPr>
            <a:cxnSpLocks/>
          </p:cNvCxnSpPr>
          <p:nvPr/>
        </p:nvCxnSpPr>
        <p:spPr>
          <a:xfrm flipV="1">
            <a:off x="4865118" y="1567422"/>
            <a:ext cx="0" cy="1538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074F006-096E-2A41-94F9-6F414756BD30}"/>
              </a:ext>
            </a:extLst>
          </p:cNvPr>
          <p:cNvCxnSpPr>
            <a:cxnSpLocks/>
          </p:cNvCxnSpPr>
          <p:nvPr/>
        </p:nvCxnSpPr>
        <p:spPr>
          <a:xfrm flipV="1">
            <a:off x="8848783" y="1503839"/>
            <a:ext cx="0" cy="1538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A8F73E7-0061-E54C-AF8D-1F64EDFE9007}"/>
              </a:ext>
            </a:extLst>
          </p:cNvPr>
          <p:cNvPicPr>
            <a:picLocks noChangeAspect="1"/>
          </p:cNvPicPr>
          <p:nvPr/>
        </p:nvPicPr>
        <p:blipFill>
          <a:blip r:embed="rId2"/>
          <a:stretch>
            <a:fillRect/>
          </a:stretch>
        </p:blipFill>
        <p:spPr>
          <a:xfrm>
            <a:off x="798319" y="1058431"/>
            <a:ext cx="639014" cy="712044"/>
          </a:xfrm>
          <a:prstGeom prst="rect">
            <a:avLst/>
          </a:prstGeom>
        </p:spPr>
      </p:pic>
      <p:cxnSp>
        <p:nvCxnSpPr>
          <p:cNvPr id="17" name="Straight Connector 16">
            <a:extLst>
              <a:ext uri="{FF2B5EF4-FFF2-40B4-BE49-F238E27FC236}">
                <a16:creationId xmlns:a16="http://schemas.microsoft.com/office/drawing/2014/main" id="{4AD405A5-E188-4243-BA2A-622BF864F94D}"/>
              </a:ext>
            </a:extLst>
          </p:cNvPr>
          <p:cNvCxnSpPr>
            <a:cxnSpLocks/>
          </p:cNvCxnSpPr>
          <p:nvPr/>
        </p:nvCxnSpPr>
        <p:spPr>
          <a:xfrm>
            <a:off x="1107226" y="1785947"/>
            <a:ext cx="1" cy="10063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BE87D3AA-ACB6-9149-824D-956396D4645C}"/>
              </a:ext>
            </a:extLst>
          </p:cNvPr>
          <p:cNvSpPr/>
          <p:nvPr/>
        </p:nvSpPr>
        <p:spPr>
          <a:xfrm>
            <a:off x="531640" y="2671190"/>
            <a:ext cx="2278672" cy="34931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3B98437-5ED5-EE46-A47D-3CFEBC5F8E40}"/>
              </a:ext>
            </a:extLst>
          </p:cNvPr>
          <p:cNvSpPr/>
          <p:nvPr/>
        </p:nvSpPr>
        <p:spPr>
          <a:xfrm>
            <a:off x="1532539" y="781101"/>
            <a:ext cx="2136484" cy="1415772"/>
          </a:xfrm>
          <a:prstGeom prst="rect">
            <a:avLst/>
          </a:prstGeom>
          <a:ln>
            <a:solidFill>
              <a:schemeClr val="tx1"/>
            </a:solidFill>
          </a:ln>
        </p:spPr>
        <p:txBody>
          <a:bodyPr wrap="square">
            <a:spAutoFit/>
          </a:bodyPr>
          <a:lstStyle/>
          <a:p>
            <a:r>
              <a:rPr lang="en-GB" sz="1200" b="1" dirty="0"/>
              <a:t>Properties</a:t>
            </a:r>
            <a:endParaRPr lang="el-GR" sz="1400" b="1" dirty="0"/>
          </a:p>
          <a:p>
            <a:r>
              <a:rPr lang="en-GB" sz="1200" i="1" dirty="0"/>
              <a:t>hdfs-path</a:t>
            </a:r>
            <a:br>
              <a:rPr lang="en-GB" sz="1200" i="1" dirty="0"/>
            </a:br>
            <a:r>
              <a:rPr lang="en-GB" sz="1200" i="1" dirty="0"/>
              <a:t>download-list-of-years</a:t>
            </a:r>
            <a:br>
              <a:rPr lang="en-GB" sz="1200" i="1" dirty="0"/>
            </a:br>
            <a:r>
              <a:rPr lang="en-GB" sz="1200" i="1" dirty="0"/>
              <a:t>download-group-of-years</a:t>
            </a:r>
            <a:br>
              <a:rPr lang="en-GB" sz="1200" i="1" dirty="0"/>
            </a:br>
            <a:r>
              <a:rPr lang="en-GB" sz="1200" i="1" dirty="0"/>
              <a:t>download-magnitude-over</a:t>
            </a:r>
            <a:br>
              <a:rPr lang="en-GB" sz="1200" i="1" dirty="0"/>
            </a:br>
            <a:r>
              <a:rPr lang="en-GB" sz="1200" i="1" dirty="0"/>
              <a:t>download-again-historical-data</a:t>
            </a:r>
          </a:p>
          <a:p>
            <a:r>
              <a:rPr lang="en-GB" sz="1200" i="1" dirty="0"/>
              <a:t>hive-drop-all-tables</a:t>
            </a:r>
            <a:endParaRPr lang="en-US" sz="1000" i="1" dirty="0"/>
          </a:p>
        </p:txBody>
      </p:sp>
      <p:sp>
        <p:nvSpPr>
          <p:cNvPr id="77" name="TextBox 76">
            <a:extLst>
              <a:ext uri="{FF2B5EF4-FFF2-40B4-BE49-F238E27FC236}">
                <a16:creationId xmlns:a16="http://schemas.microsoft.com/office/drawing/2014/main" id="{D2606EF8-93DC-A643-B5DE-8CA0CD8B89B2}"/>
              </a:ext>
            </a:extLst>
          </p:cNvPr>
          <p:cNvSpPr txBox="1"/>
          <p:nvPr/>
        </p:nvSpPr>
        <p:spPr>
          <a:xfrm>
            <a:off x="1096084" y="2356494"/>
            <a:ext cx="2333588" cy="338554"/>
          </a:xfrm>
          <a:prstGeom prst="rect">
            <a:avLst/>
          </a:prstGeom>
          <a:noFill/>
        </p:spPr>
        <p:txBody>
          <a:bodyPr wrap="none" rtlCol="0">
            <a:spAutoFit/>
          </a:bodyPr>
          <a:lstStyle/>
          <a:p>
            <a:r>
              <a:rPr lang="en-US" sz="1600" dirty="0"/>
              <a:t>Orchestration component</a:t>
            </a:r>
          </a:p>
        </p:txBody>
      </p:sp>
      <p:sp>
        <p:nvSpPr>
          <p:cNvPr id="78" name="TextBox 77">
            <a:extLst>
              <a:ext uri="{FF2B5EF4-FFF2-40B4-BE49-F238E27FC236}">
                <a16:creationId xmlns:a16="http://schemas.microsoft.com/office/drawing/2014/main" id="{D8875ABA-179D-A547-84F5-38F82EB9B152}"/>
              </a:ext>
            </a:extLst>
          </p:cNvPr>
          <p:cNvSpPr txBox="1"/>
          <p:nvPr/>
        </p:nvSpPr>
        <p:spPr>
          <a:xfrm>
            <a:off x="619555" y="2792337"/>
            <a:ext cx="1025593" cy="415498"/>
          </a:xfrm>
          <a:prstGeom prst="rect">
            <a:avLst/>
          </a:prstGeom>
          <a:noFill/>
          <a:ln>
            <a:solidFill>
              <a:schemeClr val="tx1"/>
            </a:solidFill>
          </a:ln>
        </p:spPr>
        <p:txBody>
          <a:bodyPr wrap="square" rtlCol="0">
            <a:spAutoFit/>
          </a:bodyPr>
          <a:lstStyle/>
          <a:p>
            <a:r>
              <a:rPr lang="en-US" sz="1050" dirty="0"/>
              <a:t>1.1. read the</a:t>
            </a:r>
          </a:p>
          <a:p>
            <a:r>
              <a:rPr lang="en-US" sz="1050" dirty="0"/>
              <a:t> configuration</a:t>
            </a:r>
            <a:endParaRPr lang="en-US" sz="1000" dirty="0"/>
          </a:p>
        </p:txBody>
      </p:sp>
      <p:sp>
        <p:nvSpPr>
          <p:cNvPr id="83" name="TextBox 82">
            <a:extLst>
              <a:ext uri="{FF2B5EF4-FFF2-40B4-BE49-F238E27FC236}">
                <a16:creationId xmlns:a16="http://schemas.microsoft.com/office/drawing/2014/main" id="{268A1587-627D-F344-927B-37B0E6EE1A80}"/>
              </a:ext>
            </a:extLst>
          </p:cNvPr>
          <p:cNvSpPr txBox="1"/>
          <p:nvPr/>
        </p:nvSpPr>
        <p:spPr>
          <a:xfrm>
            <a:off x="619555" y="3507806"/>
            <a:ext cx="1574520" cy="415498"/>
          </a:xfrm>
          <a:prstGeom prst="rect">
            <a:avLst/>
          </a:prstGeom>
          <a:noFill/>
          <a:ln>
            <a:solidFill>
              <a:schemeClr val="tx1"/>
            </a:solidFill>
          </a:ln>
        </p:spPr>
        <p:txBody>
          <a:bodyPr wrap="square" rtlCol="0">
            <a:spAutoFit/>
          </a:bodyPr>
          <a:lstStyle/>
          <a:p>
            <a:r>
              <a:rPr lang="en-US" sz="1050" dirty="0"/>
              <a:t>1.2. evaluate configuration properties</a:t>
            </a:r>
            <a:endParaRPr lang="en-US" sz="1000" dirty="0"/>
          </a:p>
        </p:txBody>
      </p:sp>
      <p:cxnSp>
        <p:nvCxnSpPr>
          <p:cNvPr id="85" name="Straight Connector 84">
            <a:extLst>
              <a:ext uri="{FF2B5EF4-FFF2-40B4-BE49-F238E27FC236}">
                <a16:creationId xmlns:a16="http://schemas.microsoft.com/office/drawing/2014/main" id="{F29BEA86-2B8E-4146-B3D5-745F34BEC3F0}"/>
              </a:ext>
            </a:extLst>
          </p:cNvPr>
          <p:cNvCxnSpPr>
            <a:cxnSpLocks/>
          </p:cNvCxnSpPr>
          <p:nvPr/>
        </p:nvCxnSpPr>
        <p:spPr>
          <a:xfrm flipV="1">
            <a:off x="1107226" y="3207835"/>
            <a:ext cx="0" cy="2999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EBA727C-5743-0849-9784-5DDA4F5F735F}"/>
              </a:ext>
            </a:extLst>
          </p:cNvPr>
          <p:cNvSpPr txBox="1"/>
          <p:nvPr/>
        </p:nvSpPr>
        <p:spPr>
          <a:xfrm>
            <a:off x="619555" y="4223275"/>
            <a:ext cx="1974818" cy="415498"/>
          </a:xfrm>
          <a:prstGeom prst="rect">
            <a:avLst/>
          </a:prstGeom>
          <a:noFill/>
          <a:ln>
            <a:solidFill>
              <a:schemeClr val="tx1"/>
            </a:solidFill>
          </a:ln>
        </p:spPr>
        <p:txBody>
          <a:bodyPr wrap="square" rtlCol="0">
            <a:spAutoFit/>
          </a:bodyPr>
          <a:lstStyle/>
          <a:p>
            <a:r>
              <a:rPr lang="en-US" sz="1050" dirty="0"/>
              <a:t>1.3. system command to initiate</a:t>
            </a:r>
          </a:p>
          <a:p>
            <a:r>
              <a:rPr lang="en-US" sz="1050" dirty="0"/>
              <a:t>earthquakes-history component</a:t>
            </a:r>
            <a:endParaRPr lang="en-US" sz="1000" dirty="0"/>
          </a:p>
        </p:txBody>
      </p:sp>
      <p:cxnSp>
        <p:nvCxnSpPr>
          <p:cNvPr id="118" name="Straight Connector 117">
            <a:extLst>
              <a:ext uri="{FF2B5EF4-FFF2-40B4-BE49-F238E27FC236}">
                <a16:creationId xmlns:a16="http://schemas.microsoft.com/office/drawing/2014/main" id="{AC7E2DD4-0CE3-A24D-981A-EE7231A78863}"/>
              </a:ext>
            </a:extLst>
          </p:cNvPr>
          <p:cNvCxnSpPr>
            <a:cxnSpLocks/>
          </p:cNvCxnSpPr>
          <p:nvPr/>
        </p:nvCxnSpPr>
        <p:spPr>
          <a:xfrm flipV="1">
            <a:off x="1107226" y="3923304"/>
            <a:ext cx="1" cy="2999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6F2FE220-DF92-5E40-9417-214872276CD5}"/>
              </a:ext>
            </a:extLst>
          </p:cNvPr>
          <p:cNvSpPr txBox="1"/>
          <p:nvPr/>
        </p:nvSpPr>
        <p:spPr>
          <a:xfrm>
            <a:off x="619555" y="4938744"/>
            <a:ext cx="1936386" cy="415498"/>
          </a:xfrm>
          <a:prstGeom prst="rect">
            <a:avLst/>
          </a:prstGeom>
          <a:noFill/>
          <a:ln>
            <a:solidFill>
              <a:schemeClr val="tx1"/>
            </a:solidFill>
          </a:ln>
        </p:spPr>
        <p:txBody>
          <a:bodyPr wrap="square" rtlCol="0">
            <a:spAutoFit/>
          </a:bodyPr>
          <a:lstStyle/>
          <a:p>
            <a:r>
              <a:rPr lang="en-US" sz="1050" dirty="0"/>
              <a:t>1.4. system command to initiate</a:t>
            </a:r>
          </a:p>
          <a:p>
            <a:r>
              <a:rPr lang="en-US" sz="1050" dirty="0"/>
              <a:t>hive-ETL-pipeline component</a:t>
            </a:r>
            <a:endParaRPr lang="en-US" sz="1000" dirty="0"/>
          </a:p>
        </p:txBody>
      </p:sp>
      <p:cxnSp>
        <p:nvCxnSpPr>
          <p:cNvPr id="122" name="Straight Connector 121">
            <a:extLst>
              <a:ext uri="{FF2B5EF4-FFF2-40B4-BE49-F238E27FC236}">
                <a16:creationId xmlns:a16="http://schemas.microsoft.com/office/drawing/2014/main" id="{D5C80416-24D8-A048-9219-E18EBC0BE140}"/>
              </a:ext>
            </a:extLst>
          </p:cNvPr>
          <p:cNvCxnSpPr>
            <a:cxnSpLocks/>
          </p:cNvCxnSpPr>
          <p:nvPr/>
        </p:nvCxnSpPr>
        <p:spPr>
          <a:xfrm flipV="1">
            <a:off x="1107226" y="4638773"/>
            <a:ext cx="0" cy="2999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4D797956-EB0A-B049-BE98-DF0371A04EA5}"/>
              </a:ext>
            </a:extLst>
          </p:cNvPr>
          <p:cNvSpPr txBox="1"/>
          <p:nvPr/>
        </p:nvSpPr>
        <p:spPr>
          <a:xfrm>
            <a:off x="619555" y="5694244"/>
            <a:ext cx="1596976" cy="253914"/>
          </a:xfrm>
          <a:prstGeom prst="rect">
            <a:avLst/>
          </a:prstGeom>
          <a:noFill/>
          <a:ln>
            <a:solidFill>
              <a:schemeClr val="tx1"/>
            </a:solidFill>
          </a:ln>
        </p:spPr>
        <p:txBody>
          <a:bodyPr wrap="square" rtlCol="0">
            <a:spAutoFit/>
          </a:bodyPr>
          <a:lstStyle/>
          <a:p>
            <a:r>
              <a:rPr lang="en-US" sz="1050" dirty="0"/>
              <a:t>1.5. program termination</a:t>
            </a:r>
            <a:endParaRPr lang="en-US" sz="1000" dirty="0"/>
          </a:p>
        </p:txBody>
      </p:sp>
      <p:cxnSp>
        <p:nvCxnSpPr>
          <p:cNvPr id="141" name="Straight Connector 140">
            <a:extLst>
              <a:ext uri="{FF2B5EF4-FFF2-40B4-BE49-F238E27FC236}">
                <a16:creationId xmlns:a16="http://schemas.microsoft.com/office/drawing/2014/main" id="{6CAE69DD-B4B5-054B-90D5-B0A57304B7FF}"/>
              </a:ext>
            </a:extLst>
          </p:cNvPr>
          <p:cNvCxnSpPr>
            <a:cxnSpLocks/>
          </p:cNvCxnSpPr>
          <p:nvPr/>
        </p:nvCxnSpPr>
        <p:spPr>
          <a:xfrm flipV="1">
            <a:off x="1107226" y="5354242"/>
            <a:ext cx="0" cy="3400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87F23CF-1D0C-9C4C-B57F-A092DC5DE9D2}"/>
              </a:ext>
            </a:extLst>
          </p:cNvPr>
          <p:cNvSpPr txBox="1"/>
          <p:nvPr/>
        </p:nvSpPr>
        <p:spPr>
          <a:xfrm>
            <a:off x="4032611" y="849808"/>
            <a:ext cx="2851165" cy="338554"/>
          </a:xfrm>
          <a:prstGeom prst="rect">
            <a:avLst/>
          </a:prstGeom>
          <a:noFill/>
        </p:spPr>
        <p:txBody>
          <a:bodyPr wrap="none" rtlCol="0">
            <a:spAutoFit/>
          </a:bodyPr>
          <a:lstStyle/>
          <a:p>
            <a:r>
              <a:rPr lang="en-US" sz="1600" dirty="0"/>
              <a:t>Earthquakes-history component</a:t>
            </a:r>
          </a:p>
        </p:txBody>
      </p:sp>
      <p:sp>
        <p:nvSpPr>
          <p:cNvPr id="147" name="Rectangle 146">
            <a:extLst>
              <a:ext uri="{FF2B5EF4-FFF2-40B4-BE49-F238E27FC236}">
                <a16:creationId xmlns:a16="http://schemas.microsoft.com/office/drawing/2014/main" id="{D63542B1-811A-F740-99F6-2342A0710F8F}"/>
              </a:ext>
            </a:extLst>
          </p:cNvPr>
          <p:cNvSpPr/>
          <p:nvPr/>
        </p:nvSpPr>
        <p:spPr>
          <a:xfrm>
            <a:off x="4135571" y="3732476"/>
            <a:ext cx="7390111" cy="24443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5CCADF9B-C4CF-2145-A9DC-E2F8D9C16F1A}"/>
              </a:ext>
            </a:extLst>
          </p:cNvPr>
          <p:cNvSpPr txBox="1"/>
          <p:nvPr/>
        </p:nvSpPr>
        <p:spPr>
          <a:xfrm>
            <a:off x="4088937" y="3426458"/>
            <a:ext cx="2636427" cy="338554"/>
          </a:xfrm>
          <a:prstGeom prst="rect">
            <a:avLst/>
          </a:prstGeom>
          <a:noFill/>
        </p:spPr>
        <p:txBody>
          <a:bodyPr wrap="none" rtlCol="0">
            <a:spAutoFit/>
          </a:bodyPr>
          <a:lstStyle/>
          <a:p>
            <a:r>
              <a:rPr lang="en-US" sz="1600" dirty="0"/>
              <a:t>Hive-ETL-pipeline component</a:t>
            </a:r>
          </a:p>
        </p:txBody>
      </p:sp>
      <p:cxnSp>
        <p:nvCxnSpPr>
          <p:cNvPr id="149" name="Straight Connector 148">
            <a:extLst>
              <a:ext uri="{FF2B5EF4-FFF2-40B4-BE49-F238E27FC236}">
                <a16:creationId xmlns:a16="http://schemas.microsoft.com/office/drawing/2014/main" id="{263F9F22-087D-7D49-ADD6-A7645DAE1D72}"/>
              </a:ext>
            </a:extLst>
          </p:cNvPr>
          <p:cNvCxnSpPr>
            <a:cxnSpLocks/>
          </p:cNvCxnSpPr>
          <p:nvPr/>
        </p:nvCxnSpPr>
        <p:spPr>
          <a:xfrm flipH="1" flipV="1">
            <a:off x="1107225" y="5948158"/>
            <a:ext cx="2" cy="7078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3CB42E9-2A83-C945-8697-A83C8FCEF531}"/>
              </a:ext>
            </a:extLst>
          </p:cNvPr>
          <p:cNvCxnSpPr>
            <a:cxnSpLocks/>
          </p:cNvCxnSpPr>
          <p:nvPr/>
        </p:nvCxnSpPr>
        <p:spPr>
          <a:xfrm flipH="1">
            <a:off x="1107225" y="6634730"/>
            <a:ext cx="59634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0F91A493-8FC4-C842-9B54-64AFCD34BB79}"/>
              </a:ext>
            </a:extLst>
          </p:cNvPr>
          <p:cNvSpPr txBox="1"/>
          <p:nvPr/>
        </p:nvSpPr>
        <p:spPr>
          <a:xfrm>
            <a:off x="4236487" y="6286254"/>
            <a:ext cx="1101050" cy="253916"/>
          </a:xfrm>
          <a:prstGeom prst="rect">
            <a:avLst/>
          </a:prstGeom>
          <a:noFill/>
          <a:ln>
            <a:solidFill>
              <a:schemeClr val="tx1"/>
            </a:solidFill>
          </a:ln>
        </p:spPr>
        <p:txBody>
          <a:bodyPr wrap="square" rtlCol="0">
            <a:spAutoFit/>
          </a:bodyPr>
          <a:lstStyle/>
          <a:p>
            <a:r>
              <a:rPr lang="en-US" sz="1050" dirty="0"/>
              <a:t>4.1. hive quires</a:t>
            </a:r>
            <a:endParaRPr lang="en-US" sz="1000" dirty="0"/>
          </a:p>
        </p:txBody>
      </p:sp>
      <p:sp>
        <p:nvSpPr>
          <p:cNvPr id="157" name="TextBox 156">
            <a:extLst>
              <a:ext uri="{FF2B5EF4-FFF2-40B4-BE49-F238E27FC236}">
                <a16:creationId xmlns:a16="http://schemas.microsoft.com/office/drawing/2014/main" id="{5ACD44BD-FCFE-EF4D-B15B-4C969776A80B}"/>
              </a:ext>
            </a:extLst>
          </p:cNvPr>
          <p:cNvSpPr txBox="1"/>
          <p:nvPr/>
        </p:nvSpPr>
        <p:spPr>
          <a:xfrm>
            <a:off x="2630794" y="6248207"/>
            <a:ext cx="1503617" cy="338554"/>
          </a:xfrm>
          <a:prstGeom prst="rect">
            <a:avLst/>
          </a:prstGeom>
          <a:noFill/>
        </p:spPr>
        <p:txBody>
          <a:bodyPr wrap="none" rtlCol="0">
            <a:spAutoFit/>
          </a:bodyPr>
          <a:lstStyle/>
          <a:p>
            <a:r>
              <a:rPr lang="en-US" sz="1600" dirty="0"/>
              <a:t>Further analysis</a:t>
            </a:r>
          </a:p>
        </p:txBody>
      </p:sp>
      <p:sp>
        <p:nvSpPr>
          <p:cNvPr id="159" name="TextBox 158">
            <a:extLst>
              <a:ext uri="{FF2B5EF4-FFF2-40B4-BE49-F238E27FC236}">
                <a16:creationId xmlns:a16="http://schemas.microsoft.com/office/drawing/2014/main" id="{BF7BBF25-B675-8042-828C-8965C3E07868}"/>
              </a:ext>
            </a:extLst>
          </p:cNvPr>
          <p:cNvSpPr txBox="1"/>
          <p:nvPr/>
        </p:nvSpPr>
        <p:spPr>
          <a:xfrm>
            <a:off x="5551220" y="6286254"/>
            <a:ext cx="1332552" cy="253916"/>
          </a:xfrm>
          <a:prstGeom prst="rect">
            <a:avLst/>
          </a:prstGeom>
          <a:noFill/>
          <a:ln>
            <a:solidFill>
              <a:schemeClr val="tx1"/>
            </a:solidFill>
          </a:ln>
        </p:spPr>
        <p:txBody>
          <a:bodyPr wrap="square" rtlCol="0">
            <a:spAutoFit/>
          </a:bodyPr>
          <a:lstStyle/>
          <a:p>
            <a:r>
              <a:rPr lang="en-US" sz="1050" dirty="0"/>
              <a:t>4.2. data exploration</a:t>
            </a:r>
            <a:endParaRPr lang="en-US" sz="1000" dirty="0"/>
          </a:p>
        </p:txBody>
      </p:sp>
      <p:cxnSp>
        <p:nvCxnSpPr>
          <p:cNvPr id="166" name="Straight Connector 165">
            <a:extLst>
              <a:ext uri="{FF2B5EF4-FFF2-40B4-BE49-F238E27FC236}">
                <a16:creationId xmlns:a16="http://schemas.microsoft.com/office/drawing/2014/main" id="{06E7250B-8D1B-1145-9B35-E44AEB83E921}"/>
              </a:ext>
            </a:extLst>
          </p:cNvPr>
          <p:cNvCxnSpPr>
            <a:cxnSpLocks/>
            <a:stCxn id="186" idx="1"/>
            <a:endCxn id="93" idx="3"/>
          </p:cNvCxnSpPr>
          <p:nvPr/>
        </p:nvCxnSpPr>
        <p:spPr>
          <a:xfrm flipH="1">
            <a:off x="2594373" y="1436206"/>
            <a:ext cx="1856087" cy="29948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03DB5F08-623E-FE46-A269-FA6650AFB8BF}"/>
              </a:ext>
            </a:extLst>
          </p:cNvPr>
          <p:cNvSpPr txBox="1"/>
          <p:nvPr/>
        </p:nvSpPr>
        <p:spPr>
          <a:xfrm rot="18213006">
            <a:off x="2794351" y="2928059"/>
            <a:ext cx="1025593" cy="253916"/>
          </a:xfrm>
          <a:prstGeom prst="rect">
            <a:avLst/>
          </a:prstGeom>
          <a:noFill/>
          <a:ln>
            <a:noFill/>
          </a:ln>
        </p:spPr>
        <p:txBody>
          <a:bodyPr wrap="square" rtlCol="0">
            <a:spAutoFit/>
          </a:bodyPr>
          <a:lstStyle/>
          <a:p>
            <a:pPr algn="ctr"/>
            <a:r>
              <a:rPr lang="en-US" sz="1050" dirty="0"/>
              <a:t>passing control </a:t>
            </a:r>
            <a:endParaRPr lang="en-US" sz="1000" dirty="0"/>
          </a:p>
        </p:txBody>
      </p:sp>
      <p:cxnSp>
        <p:nvCxnSpPr>
          <p:cNvPr id="170" name="Straight Connector 169">
            <a:extLst>
              <a:ext uri="{FF2B5EF4-FFF2-40B4-BE49-F238E27FC236}">
                <a16:creationId xmlns:a16="http://schemas.microsoft.com/office/drawing/2014/main" id="{EA782F48-C331-8C43-B495-B968DA43069C}"/>
              </a:ext>
            </a:extLst>
          </p:cNvPr>
          <p:cNvCxnSpPr>
            <a:cxnSpLocks/>
            <a:stCxn id="243" idx="1"/>
          </p:cNvCxnSpPr>
          <p:nvPr/>
        </p:nvCxnSpPr>
        <p:spPr>
          <a:xfrm flipH="1">
            <a:off x="2418134" y="3051237"/>
            <a:ext cx="2032326" cy="175487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85CE0ED-6453-234B-9ECA-ED40C645A33E}"/>
              </a:ext>
            </a:extLst>
          </p:cNvPr>
          <p:cNvCxnSpPr>
            <a:cxnSpLocks/>
          </p:cNvCxnSpPr>
          <p:nvPr/>
        </p:nvCxnSpPr>
        <p:spPr>
          <a:xfrm flipH="1">
            <a:off x="1107227" y="4815383"/>
            <a:ext cx="1310907"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B8D5FE04-BD20-4D4B-9BA4-322E2B620587}"/>
              </a:ext>
            </a:extLst>
          </p:cNvPr>
          <p:cNvSpPr txBox="1"/>
          <p:nvPr/>
        </p:nvSpPr>
        <p:spPr>
          <a:xfrm rot="19158214">
            <a:off x="2838072" y="3651574"/>
            <a:ext cx="1162926" cy="253916"/>
          </a:xfrm>
          <a:prstGeom prst="rect">
            <a:avLst/>
          </a:prstGeom>
          <a:noFill/>
          <a:ln>
            <a:noFill/>
          </a:ln>
        </p:spPr>
        <p:txBody>
          <a:bodyPr wrap="square" rtlCol="0">
            <a:spAutoFit/>
          </a:bodyPr>
          <a:lstStyle/>
          <a:p>
            <a:pPr algn="ctr"/>
            <a:r>
              <a:rPr lang="en-US" sz="1050" dirty="0"/>
              <a:t>returning control </a:t>
            </a:r>
            <a:endParaRPr lang="en-US" sz="1000" dirty="0"/>
          </a:p>
        </p:txBody>
      </p:sp>
      <p:cxnSp>
        <p:nvCxnSpPr>
          <p:cNvPr id="177" name="Straight Connector 176">
            <a:extLst>
              <a:ext uri="{FF2B5EF4-FFF2-40B4-BE49-F238E27FC236}">
                <a16:creationId xmlns:a16="http://schemas.microsoft.com/office/drawing/2014/main" id="{0CE41B2C-B5E2-2D42-99E2-890725DC39D1}"/>
              </a:ext>
            </a:extLst>
          </p:cNvPr>
          <p:cNvCxnSpPr>
            <a:cxnSpLocks/>
            <a:stCxn id="299" idx="1"/>
            <a:endCxn id="121" idx="3"/>
          </p:cNvCxnSpPr>
          <p:nvPr/>
        </p:nvCxnSpPr>
        <p:spPr>
          <a:xfrm flipH="1">
            <a:off x="2555941" y="4028605"/>
            <a:ext cx="1894519" cy="111788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3A8958D0-17EF-9C45-B462-0762CB8A3E4B}"/>
              </a:ext>
            </a:extLst>
          </p:cNvPr>
          <p:cNvSpPr txBox="1"/>
          <p:nvPr/>
        </p:nvSpPr>
        <p:spPr>
          <a:xfrm rot="19809816">
            <a:off x="2911629" y="4415197"/>
            <a:ext cx="1025593" cy="253916"/>
          </a:xfrm>
          <a:prstGeom prst="rect">
            <a:avLst/>
          </a:prstGeom>
          <a:noFill/>
          <a:ln>
            <a:noFill/>
          </a:ln>
        </p:spPr>
        <p:txBody>
          <a:bodyPr wrap="square" rtlCol="0">
            <a:spAutoFit/>
          </a:bodyPr>
          <a:lstStyle/>
          <a:p>
            <a:pPr algn="ctr"/>
            <a:r>
              <a:rPr lang="en-US" sz="1050" dirty="0"/>
              <a:t>passing control </a:t>
            </a:r>
            <a:endParaRPr lang="en-US" sz="1000" dirty="0"/>
          </a:p>
        </p:txBody>
      </p:sp>
      <p:cxnSp>
        <p:nvCxnSpPr>
          <p:cNvPr id="179" name="Straight Connector 178">
            <a:extLst>
              <a:ext uri="{FF2B5EF4-FFF2-40B4-BE49-F238E27FC236}">
                <a16:creationId xmlns:a16="http://schemas.microsoft.com/office/drawing/2014/main" id="{033980C0-B3CB-154B-A3C4-5A5BD515E713}"/>
              </a:ext>
            </a:extLst>
          </p:cNvPr>
          <p:cNvCxnSpPr>
            <a:cxnSpLocks/>
            <a:stCxn id="319" idx="1"/>
          </p:cNvCxnSpPr>
          <p:nvPr/>
        </p:nvCxnSpPr>
        <p:spPr>
          <a:xfrm flipH="1" flipV="1">
            <a:off x="2630795" y="5525126"/>
            <a:ext cx="1864350" cy="4083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5A2489C-5B4F-CD4C-9DCF-83495917C0EC}"/>
              </a:ext>
            </a:extLst>
          </p:cNvPr>
          <p:cNvCxnSpPr>
            <a:cxnSpLocks/>
          </p:cNvCxnSpPr>
          <p:nvPr/>
        </p:nvCxnSpPr>
        <p:spPr>
          <a:xfrm flipH="1">
            <a:off x="1107225" y="5542912"/>
            <a:ext cx="1497916"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03A7886F-5A08-D349-B0D6-F56360E726D2}"/>
              </a:ext>
            </a:extLst>
          </p:cNvPr>
          <p:cNvSpPr txBox="1"/>
          <p:nvPr/>
        </p:nvSpPr>
        <p:spPr>
          <a:xfrm rot="685128">
            <a:off x="2897071" y="5493638"/>
            <a:ext cx="1162926" cy="253916"/>
          </a:xfrm>
          <a:prstGeom prst="rect">
            <a:avLst/>
          </a:prstGeom>
          <a:noFill/>
          <a:ln>
            <a:noFill/>
          </a:ln>
        </p:spPr>
        <p:txBody>
          <a:bodyPr wrap="square" rtlCol="0">
            <a:spAutoFit/>
          </a:bodyPr>
          <a:lstStyle/>
          <a:p>
            <a:pPr algn="ctr"/>
            <a:r>
              <a:rPr lang="en-US" sz="1050" dirty="0"/>
              <a:t>returning control </a:t>
            </a:r>
            <a:endParaRPr lang="en-US" sz="1000" dirty="0"/>
          </a:p>
        </p:txBody>
      </p:sp>
      <p:sp>
        <p:nvSpPr>
          <p:cNvPr id="186" name="TextBox 185">
            <a:extLst>
              <a:ext uri="{FF2B5EF4-FFF2-40B4-BE49-F238E27FC236}">
                <a16:creationId xmlns:a16="http://schemas.microsoft.com/office/drawing/2014/main" id="{BD8982DA-8C77-6049-86DF-6DE24DE53F33}"/>
              </a:ext>
            </a:extLst>
          </p:cNvPr>
          <p:cNvSpPr txBox="1"/>
          <p:nvPr/>
        </p:nvSpPr>
        <p:spPr>
          <a:xfrm>
            <a:off x="4450460" y="1309248"/>
            <a:ext cx="1721425" cy="253916"/>
          </a:xfrm>
          <a:prstGeom prst="rect">
            <a:avLst/>
          </a:prstGeom>
          <a:solidFill>
            <a:schemeClr val="bg1"/>
          </a:solidFill>
          <a:ln>
            <a:solidFill>
              <a:schemeClr val="tx1"/>
            </a:solidFill>
          </a:ln>
        </p:spPr>
        <p:txBody>
          <a:bodyPr wrap="square" rtlCol="0">
            <a:spAutoFit/>
          </a:bodyPr>
          <a:lstStyle/>
          <a:p>
            <a:r>
              <a:rPr lang="en-US" sz="1050" dirty="0"/>
              <a:t>2.1.  validate system input</a:t>
            </a:r>
            <a:endParaRPr lang="en-US" sz="1000" dirty="0"/>
          </a:p>
        </p:txBody>
      </p:sp>
      <p:sp>
        <p:nvSpPr>
          <p:cNvPr id="189" name="TextBox 188">
            <a:extLst>
              <a:ext uri="{FF2B5EF4-FFF2-40B4-BE49-F238E27FC236}">
                <a16:creationId xmlns:a16="http://schemas.microsoft.com/office/drawing/2014/main" id="{9B583F95-656B-A94E-98C2-090456FAB99A}"/>
              </a:ext>
            </a:extLst>
          </p:cNvPr>
          <p:cNvSpPr txBox="1"/>
          <p:nvPr/>
        </p:nvSpPr>
        <p:spPr>
          <a:xfrm>
            <a:off x="4450460" y="1847592"/>
            <a:ext cx="1466227" cy="253916"/>
          </a:xfrm>
          <a:prstGeom prst="rect">
            <a:avLst/>
          </a:prstGeom>
          <a:solidFill>
            <a:schemeClr val="bg1"/>
          </a:solidFill>
          <a:ln>
            <a:solidFill>
              <a:schemeClr val="tx1"/>
            </a:solidFill>
          </a:ln>
        </p:spPr>
        <p:txBody>
          <a:bodyPr wrap="square" rtlCol="0">
            <a:spAutoFit/>
          </a:bodyPr>
          <a:lstStyle/>
          <a:p>
            <a:r>
              <a:rPr lang="en-US" sz="1050" dirty="0"/>
              <a:t>2.2. create a list of year</a:t>
            </a:r>
            <a:endParaRPr lang="en-US" sz="1000" dirty="0"/>
          </a:p>
        </p:txBody>
      </p:sp>
      <p:cxnSp>
        <p:nvCxnSpPr>
          <p:cNvPr id="204" name="Straight Connector 203">
            <a:extLst>
              <a:ext uri="{FF2B5EF4-FFF2-40B4-BE49-F238E27FC236}">
                <a16:creationId xmlns:a16="http://schemas.microsoft.com/office/drawing/2014/main" id="{E8E89376-F05B-9144-B747-5A599671FE9D}"/>
              </a:ext>
            </a:extLst>
          </p:cNvPr>
          <p:cNvCxnSpPr>
            <a:cxnSpLocks/>
            <a:endCxn id="195" idx="3"/>
          </p:cNvCxnSpPr>
          <p:nvPr/>
        </p:nvCxnSpPr>
        <p:spPr>
          <a:xfrm flipH="1">
            <a:off x="5625461" y="2512894"/>
            <a:ext cx="780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39C053F7-915E-274B-9FAD-88A0ACB4A432}"/>
              </a:ext>
            </a:extLst>
          </p:cNvPr>
          <p:cNvSpPr txBox="1"/>
          <p:nvPr/>
        </p:nvSpPr>
        <p:spPr>
          <a:xfrm>
            <a:off x="8678951" y="1585140"/>
            <a:ext cx="1465221" cy="253916"/>
          </a:xfrm>
          <a:prstGeom prst="rect">
            <a:avLst/>
          </a:prstGeom>
          <a:solidFill>
            <a:schemeClr val="bg1"/>
          </a:solidFill>
          <a:ln>
            <a:solidFill>
              <a:schemeClr val="tx1"/>
            </a:solidFill>
          </a:ln>
        </p:spPr>
        <p:txBody>
          <a:bodyPr wrap="square" rtlCol="0">
            <a:spAutoFit/>
          </a:bodyPr>
          <a:lstStyle/>
          <a:p>
            <a:r>
              <a:rPr lang="en-US" sz="1050" dirty="0"/>
              <a:t>2.3.1.1 request</a:t>
            </a:r>
            <a:endParaRPr lang="en-US" sz="1000" dirty="0"/>
          </a:p>
        </p:txBody>
      </p:sp>
      <p:sp>
        <p:nvSpPr>
          <p:cNvPr id="211" name="TextBox 210">
            <a:extLst>
              <a:ext uri="{FF2B5EF4-FFF2-40B4-BE49-F238E27FC236}">
                <a16:creationId xmlns:a16="http://schemas.microsoft.com/office/drawing/2014/main" id="{F8A263A0-B7FD-C44C-8666-B29AEF4BEE4C}"/>
              </a:ext>
            </a:extLst>
          </p:cNvPr>
          <p:cNvSpPr txBox="1"/>
          <p:nvPr/>
        </p:nvSpPr>
        <p:spPr>
          <a:xfrm>
            <a:off x="8678951" y="1929099"/>
            <a:ext cx="1465223" cy="253916"/>
          </a:xfrm>
          <a:prstGeom prst="rect">
            <a:avLst/>
          </a:prstGeom>
          <a:solidFill>
            <a:schemeClr val="bg1"/>
          </a:solidFill>
          <a:ln>
            <a:solidFill>
              <a:schemeClr val="tx1"/>
            </a:solidFill>
          </a:ln>
        </p:spPr>
        <p:txBody>
          <a:bodyPr wrap="square" rtlCol="0">
            <a:spAutoFit/>
          </a:bodyPr>
          <a:lstStyle/>
          <a:p>
            <a:r>
              <a:rPr lang="en-US" sz="1050" dirty="0"/>
              <a:t>2.3.1.2 clear headers</a:t>
            </a:r>
            <a:endParaRPr lang="en-US" sz="1000" dirty="0"/>
          </a:p>
        </p:txBody>
      </p:sp>
      <p:sp>
        <p:nvSpPr>
          <p:cNvPr id="212" name="TextBox 211">
            <a:extLst>
              <a:ext uri="{FF2B5EF4-FFF2-40B4-BE49-F238E27FC236}">
                <a16:creationId xmlns:a16="http://schemas.microsoft.com/office/drawing/2014/main" id="{0D68886F-E52C-BD41-B632-517CAB44831C}"/>
              </a:ext>
            </a:extLst>
          </p:cNvPr>
          <p:cNvSpPr txBox="1"/>
          <p:nvPr/>
        </p:nvSpPr>
        <p:spPr>
          <a:xfrm>
            <a:off x="8678951" y="2273058"/>
            <a:ext cx="1475220" cy="253916"/>
          </a:xfrm>
          <a:prstGeom prst="rect">
            <a:avLst/>
          </a:prstGeom>
          <a:solidFill>
            <a:schemeClr val="bg1"/>
          </a:solidFill>
          <a:ln>
            <a:solidFill>
              <a:schemeClr val="tx1"/>
            </a:solidFill>
          </a:ln>
        </p:spPr>
        <p:txBody>
          <a:bodyPr wrap="square" rtlCol="0">
            <a:spAutoFit/>
          </a:bodyPr>
          <a:lstStyle/>
          <a:p>
            <a:r>
              <a:rPr lang="en-US" sz="1050" dirty="0"/>
              <a:t>2.3.1.3 format date</a:t>
            </a:r>
            <a:endParaRPr lang="en-US" sz="1000" dirty="0"/>
          </a:p>
        </p:txBody>
      </p:sp>
      <p:sp>
        <p:nvSpPr>
          <p:cNvPr id="213" name="TextBox 212">
            <a:extLst>
              <a:ext uri="{FF2B5EF4-FFF2-40B4-BE49-F238E27FC236}">
                <a16:creationId xmlns:a16="http://schemas.microsoft.com/office/drawing/2014/main" id="{663B7EAB-33F4-3249-90BE-371F1D637A80}"/>
              </a:ext>
            </a:extLst>
          </p:cNvPr>
          <p:cNvSpPr txBox="1"/>
          <p:nvPr/>
        </p:nvSpPr>
        <p:spPr>
          <a:xfrm>
            <a:off x="8678951" y="2617017"/>
            <a:ext cx="1465223" cy="253916"/>
          </a:xfrm>
          <a:prstGeom prst="rect">
            <a:avLst/>
          </a:prstGeom>
          <a:solidFill>
            <a:schemeClr val="bg1"/>
          </a:solidFill>
          <a:ln>
            <a:solidFill>
              <a:schemeClr val="tx1"/>
            </a:solidFill>
          </a:ln>
        </p:spPr>
        <p:txBody>
          <a:bodyPr wrap="square" rtlCol="0">
            <a:spAutoFit/>
          </a:bodyPr>
          <a:lstStyle/>
          <a:p>
            <a:r>
              <a:rPr lang="en-US" sz="1050" dirty="0"/>
              <a:t>2.3.1.4 format country</a:t>
            </a:r>
            <a:endParaRPr lang="en-US" sz="1000" dirty="0"/>
          </a:p>
        </p:txBody>
      </p:sp>
      <p:sp>
        <p:nvSpPr>
          <p:cNvPr id="214" name="TextBox 213">
            <a:extLst>
              <a:ext uri="{FF2B5EF4-FFF2-40B4-BE49-F238E27FC236}">
                <a16:creationId xmlns:a16="http://schemas.microsoft.com/office/drawing/2014/main" id="{4422B18F-438F-C54B-9A7F-6F6C810425EE}"/>
              </a:ext>
            </a:extLst>
          </p:cNvPr>
          <p:cNvSpPr txBox="1"/>
          <p:nvPr/>
        </p:nvSpPr>
        <p:spPr>
          <a:xfrm>
            <a:off x="8678951" y="2960975"/>
            <a:ext cx="1475220" cy="253916"/>
          </a:xfrm>
          <a:prstGeom prst="rect">
            <a:avLst/>
          </a:prstGeom>
          <a:solidFill>
            <a:schemeClr val="bg1"/>
          </a:solidFill>
          <a:ln>
            <a:solidFill>
              <a:schemeClr val="tx1"/>
            </a:solidFill>
          </a:ln>
        </p:spPr>
        <p:txBody>
          <a:bodyPr wrap="square" rtlCol="0">
            <a:spAutoFit/>
          </a:bodyPr>
          <a:lstStyle/>
          <a:p>
            <a:r>
              <a:rPr lang="en-US" sz="1050" dirty="0"/>
              <a:t>2.3.1.5 store data</a:t>
            </a:r>
            <a:endParaRPr lang="en-US" sz="1000" dirty="0"/>
          </a:p>
        </p:txBody>
      </p:sp>
      <p:pic>
        <p:nvPicPr>
          <p:cNvPr id="222" name="Content Placeholder 3">
            <a:extLst>
              <a:ext uri="{FF2B5EF4-FFF2-40B4-BE49-F238E27FC236}">
                <a16:creationId xmlns:a16="http://schemas.microsoft.com/office/drawing/2014/main" id="{3B7C1850-7451-F84D-B487-C4B657064606}"/>
              </a:ext>
            </a:extLst>
          </p:cNvPr>
          <p:cNvPicPr>
            <a:picLocks noChangeAspect="1"/>
          </p:cNvPicPr>
          <p:nvPr/>
        </p:nvPicPr>
        <p:blipFill>
          <a:blip r:embed="rId3"/>
          <a:stretch>
            <a:fillRect/>
          </a:stretch>
        </p:blipFill>
        <p:spPr>
          <a:xfrm>
            <a:off x="10639440" y="1477739"/>
            <a:ext cx="386092" cy="463310"/>
          </a:xfrm>
          <a:prstGeom prst="rect">
            <a:avLst/>
          </a:prstGeom>
        </p:spPr>
      </p:pic>
      <p:sp>
        <p:nvSpPr>
          <p:cNvPr id="223" name="TextBox 222">
            <a:extLst>
              <a:ext uri="{FF2B5EF4-FFF2-40B4-BE49-F238E27FC236}">
                <a16:creationId xmlns:a16="http://schemas.microsoft.com/office/drawing/2014/main" id="{13EACF40-D245-4743-BAC4-A52DF720D211}"/>
              </a:ext>
            </a:extLst>
          </p:cNvPr>
          <p:cNvSpPr txBox="1"/>
          <p:nvPr/>
        </p:nvSpPr>
        <p:spPr>
          <a:xfrm>
            <a:off x="10374020" y="2375383"/>
            <a:ext cx="894796" cy="430887"/>
          </a:xfrm>
          <a:prstGeom prst="rect">
            <a:avLst/>
          </a:prstGeom>
          <a:noFill/>
        </p:spPr>
        <p:txBody>
          <a:bodyPr wrap="none" rtlCol="0">
            <a:spAutoFit/>
          </a:bodyPr>
          <a:lstStyle/>
          <a:p>
            <a:pPr algn="ctr"/>
            <a:r>
              <a:rPr lang="en-US" sz="1100" dirty="0"/>
              <a:t>Earthquakes</a:t>
            </a:r>
          </a:p>
          <a:p>
            <a:pPr algn="ctr"/>
            <a:r>
              <a:rPr lang="en-US" sz="1100" dirty="0"/>
              <a:t>Data</a:t>
            </a:r>
          </a:p>
        </p:txBody>
      </p:sp>
      <p:sp>
        <p:nvSpPr>
          <p:cNvPr id="224" name="TextBox 223">
            <a:extLst>
              <a:ext uri="{FF2B5EF4-FFF2-40B4-BE49-F238E27FC236}">
                <a16:creationId xmlns:a16="http://schemas.microsoft.com/office/drawing/2014/main" id="{63D67DB1-A77C-1D43-B668-844A3B9EB160}"/>
              </a:ext>
            </a:extLst>
          </p:cNvPr>
          <p:cNvSpPr txBox="1"/>
          <p:nvPr/>
        </p:nvSpPr>
        <p:spPr>
          <a:xfrm>
            <a:off x="10335395" y="1915016"/>
            <a:ext cx="994183" cy="261610"/>
          </a:xfrm>
          <a:prstGeom prst="rect">
            <a:avLst/>
          </a:prstGeom>
          <a:noFill/>
        </p:spPr>
        <p:txBody>
          <a:bodyPr wrap="none" rtlCol="0">
            <a:spAutoFit/>
          </a:bodyPr>
          <a:lstStyle/>
          <a:p>
            <a:r>
              <a:rPr lang="en-US" sz="1100" dirty="0"/>
              <a:t>USGS Rest API</a:t>
            </a:r>
          </a:p>
        </p:txBody>
      </p:sp>
      <p:sp>
        <p:nvSpPr>
          <p:cNvPr id="225" name="TextBox 224">
            <a:extLst>
              <a:ext uri="{FF2B5EF4-FFF2-40B4-BE49-F238E27FC236}">
                <a16:creationId xmlns:a16="http://schemas.microsoft.com/office/drawing/2014/main" id="{26F4E1D4-B6B0-8B40-B23A-FC4286DBD657}"/>
              </a:ext>
            </a:extLst>
          </p:cNvPr>
          <p:cNvSpPr txBox="1"/>
          <p:nvPr/>
        </p:nvSpPr>
        <p:spPr>
          <a:xfrm>
            <a:off x="10387493" y="1269305"/>
            <a:ext cx="889987" cy="261610"/>
          </a:xfrm>
          <a:prstGeom prst="rect">
            <a:avLst/>
          </a:prstGeom>
          <a:noFill/>
        </p:spPr>
        <p:txBody>
          <a:bodyPr wrap="none" rtlCol="0">
            <a:spAutoFit/>
          </a:bodyPr>
          <a:lstStyle/>
          <a:p>
            <a:r>
              <a:rPr lang="en-US" sz="1100" b="1" dirty="0"/>
              <a:t>Data Source</a:t>
            </a:r>
          </a:p>
        </p:txBody>
      </p:sp>
      <p:pic>
        <p:nvPicPr>
          <p:cNvPr id="226" name="Picture 225">
            <a:extLst>
              <a:ext uri="{FF2B5EF4-FFF2-40B4-BE49-F238E27FC236}">
                <a16:creationId xmlns:a16="http://schemas.microsoft.com/office/drawing/2014/main" id="{3211CE47-EEDE-6549-A3F1-E8A89177B794}"/>
              </a:ext>
            </a:extLst>
          </p:cNvPr>
          <p:cNvPicPr>
            <a:picLocks noChangeAspect="1"/>
          </p:cNvPicPr>
          <p:nvPr/>
        </p:nvPicPr>
        <p:blipFill>
          <a:blip r:embed="rId4"/>
          <a:stretch>
            <a:fillRect/>
          </a:stretch>
        </p:blipFill>
        <p:spPr>
          <a:xfrm>
            <a:off x="10623144" y="2779264"/>
            <a:ext cx="416358" cy="464302"/>
          </a:xfrm>
          <a:prstGeom prst="rect">
            <a:avLst/>
          </a:prstGeom>
        </p:spPr>
      </p:pic>
      <p:cxnSp>
        <p:nvCxnSpPr>
          <p:cNvPr id="228" name="Straight Connector 227">
            <a:extLst>
              <a:ext uri="{FF2B5EF4-FFF2-40B4-BE49-F238E27FC236}">
                <a16:creationId xmlns:a16="http://schemas.microsoft.com/office/drawing/2014/main" id="{750BF9C5-6B44-7C42-B484-C03B101BF7C6}"/>
              </a:ext>
            </a:extLst>
          </p:cNvPr>
          <p:cNvCxnSpPr>
            <a:cxnSpLocks/>
            <a:stCxn id="222" idx="1"/>
            <a:endCxn id="210" idx="3"/>
          </p:cNvCxnSpPr>
          <p:nvPr/>
        </p:nvCxnSpPr>
        <p:spPr>
          <a:xfrm flipH="1">
            <a:off x="10144172" y="1709394"/>
            <a:ext cx="495268" cy="2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F45A463-5731-B64F-B849-11D9F1342270}"/>
              </a:ext>
            </a:extLst>
          </p:cNvPr>
          <p:cNvCxnSpPr>
            <a:cxnSpLocks/>
            <a:endCxn id="214" idx="3"/>
          </p:cNvCxnSpPr>
          <p:nvPr/>
        </p:nvCxnSpPr>
        <p:spPr>
          <a:xfrm flipH="1">
            <a:off x="10154171" y="3082783"/>
            <a:ext cx="367836" cy="5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FC5C99B-26D8-254A-9DB9-78AA28070FB9}"/>
              </a:ext>
            </a:extLst>
          </p:cNvPr>
          <p:cNvSpPr txBox="1"/>
          <p:nvPr/>
        </p:nvSpPr>
        <p:spPr>
          <a:xfrm>
            <a:off x="4450460" y="2924279"/>
            <a:ext cx="1603006" cy="253916"/>
          </a:xfrm>
          <a:prstGeom prst="rect">
            <a:avLst/>
          </a:prstGeom>
          <a:solidFill>
            <a:schemeClr val="bg1"/>
          </a:solidFill>
          <a:ln>
            <a:solidFill>
              <a:schemeClr val="tx1"/>
            </a:solidFill>
          </a:ln>
        </p:spPr>
        <p:txBody>
          <a:bodyPr wrap="square" rtlCol="0">
            <a:spAutoFit/>
          </a:bodyPr>
          <a:lstStyle/>
          <a:p>
            <a:r>
              <a:rPr lang="en-US" sz="1050" dirty="0"/>
              <a:t>2.4. program termination</a:t>
            </a:r>
            <a:endParaRPr lang="en-US" sz="1000" dirty="0"/>
          </a:p>
        </p:txBody>
      </p:sp>
      <p:cxnSp>
        <p:nvCxnSpPr>
          <p:cNvPr id="248" name="Straight Connector 247">
            <a:extLst>
              <a:ext uri="{FF2B5EF4-FFF2-40B4-BE49-F238E27FC236}">
                <a16:creationId xmlns:a16="http://schemas.microsoft.com/office/drawing/2014/main" id="{76C6DF98-2900-374B-8336-4310F3213DE3}"/>
              </a:ext>
            </a:extLst>
          </p:cNvPr>
          <p:cNvCxnSpPr>
            <a:cxnSpLocks/>
          </p:cNvCxnSpPr>
          <p:nvPr/>
        </p:nvCxnSpPr>
        <p:spPr>
          <a:xfrm>
            <a:off x="6372511" y="1516997"/>
            <a:ext cx="1974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0611D94-EBD5-4B4E-8695-3E588A7E45AB}"/>
              </a:ext>
            </a:extLst>
          </p:cNvPr>
          <p:cNvCxnSpPr>
            <a:cxnSpLocks/>
          </p:cNvCxnSpPr>
          <p:nvPr/>
        </p:nvCxnSpPr>
        <p:spPr>
          <a:xfrm flipV="1">
            <a:off x="6390528" y="1516999"/>
            <a:ext cx="1" cy="9893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CEB6FEF-B93D-374F-A7F4-F1CC38B1B512}"/>
              </a:ext>
            </a:extLst>
          </p:cNvPr>
          <p:cNvCxnSpPr>
            <a:cxnSpLocks/>
            <a:stCxn id="199" idx="3"/>
          </p:cNvCxnSpPr>
          <p:nvPr/>
        </p:nvCxnSpPr>
        <p:spPr>
          <a:xfrm>
            <a:off x="7750384" y="1516989"/>
            <a:ext cx="1104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5BDE1F7-2C2C-7C42-82AB-EF86C34A6EF2}"/>
              </a:ext>
            </a:extLst>
          </p:cNvPr>
          <p:cNvCxnSpPr>
            <a:cxnSpLocks/>
          </p:cNvCxnSpPr>
          <p:nvPr/>
        </p:nvCxnSpPr>
        <p:spPr>
          <a:xfrm flipV="1">
            <a:off x="7064556" y="1477739"/>
            <a:ext cx="0" cy="10729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94AA7A8E-7C0B-EE4F-9E02-2C05218B5997}"/>
              </a:ext>
            </a:extLst>
          </p:cNvPr>
          <p:cNvSpPr txBox="1"/>
          <p:nvPr/>
        </p:nvSpPr>
        <p:spPr>
          <a:xfrm>
            <a:off x="6565700" y="1850220"/>
            <a:ext cx="1906002" cy="253916"/>
          </a:xfrm>
          <a:prstGeom prst="rect">
            <a:avLst/>
          </a:prstGeom>
          <a:solidFill>
            <a:schemeClr val="bg1"/>
          </a:solidFill>
          <a:ln>
            <a:solidFill>
              <a:schemeClr val="tx1"/>
            </a:solidFill>
          </a:ln>
        </p:spPr>
        <p:txBody>
          <a:bodyPr wrap="square" rtlCol="0">
            <a:spAutoFit/>
          </a:bodyPr>
          <a:lstStyle/>
          <a:p>
            <a:r>
              <a:rPr lang="en-US" sz="1050" dirty="0"/>
              <a:t>2.3.2. upload the data to HDFS</a:t>
            </a:r>
            <a:endParaRPr lang="en-US" sz="1000" dirty="0"/>
          </a:p>
        </p:txBody>
      </p:sp>
      <p:pic>
        <p:nvPicPr>
          <p:cNvPr id="291" name="Picture 290">
            <a:extLst>
              <a:ext uri="{FF2B5EF4-FFF2-40B4-BE49-F238E27FC236}">
                <a16:creationId xmlns:a16="http://schemas.microsoft.com/office/drawing/2014/main" id="{4BCECEA3-1B1B-BA48-929A-2357A12CD245}"/>
              </a:ext>
            </a:extLst>
          </p:cNvPr>
          <p:cNvPicPr>
            <a:picLocks noChangeAspect="1"/>
          </p:cNvPicPr>
          <p:nvPr/>
        </p:nvPicPr>
        <p:blipFill>
          <a:blip r:embed="rId5"/>
          <a:stretch>
            <a:fillRect/>
          </a:stretch>
        </p:blipFill>
        <p:spPr>
          <a:xfrm>
            <a:off x="6944818" y="2578183"/>
            <a:ext cx="687374" cy="701845"/>
          </a:xfrm>
          <a:prstGeom prst="rect">
            <a:avLst/>
          </a:prstGeom>
        </p:spPr>
      </p:pic>
      <p:pic>
        <p:nvPicPr>
          <p:cNvPr id="294" name="Picture 293">
            <a:extLst>
              <a:ext uri="{FF2B5EF4-FFF2-40B4-BE49-F238E27FC236}">
                <a16:creationId xmlns:a16="http://schemas.microsoft.com/office/drawing/2014/main" id="{17565954-19CC-984E-A4ED-ECCA00DB7344}"/>
              </a:ext>
            </a:extLst>
          </p:cNvPr>
          <p:cNvPicPr>
            <a:picLocks noChangeAspect="1"/>
          </p:cNvPicPr>
          <p:nvPr/>
        </p:nvPicPr>
        <p:blipFill>
          <a:blip r:embed="rId6"/>
          <a:stretch>
            <a:fillRect/>
          </a:stretch>
        </p:blipFill>
        <p:spPr>
          <a:xfrm>
            <a:off x="7189467" y="2250971"/>
            <a:ext cx="1282234" cy="299743"/>
          </a:xfrm>
          <a:prstGeom prst="rect">
            <a:avLst/>
          </a:prstGeom>
        </p:spPr>
      </p:pic>
      <p:cxnSp>
        <p:nvCxnSpPr>
          <p:cNvPr id="322" name="Straight Connector 321">
            <a:extLst>
              <a:ext uri="{FF2B5EF4-FFF2-40B4-BE49-F238E27FC236}">
                <a16:creationId xmlns:a16="http://schemas.microsoft.com/office/drawing/2014/main" id="{BF814E01-26ED-6543-8136-CABDBA51D6D9}"/>
              </a:ext>
            </a:extLst>
          </p:cNvPr>
          <p:cNvCxnSpPr>
            <a:cxnSpLocks/>
          </p:cNvCxnSpPr>
          <p:nvPr/>
        </p:nvCxnSpPr>
        <p:spPr>
          <a:xfrm flipV="1">
            <a:off x="4865118" y="4028605"/>
            <a:ext cx="88" cy="19049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2CF3C386-02F9-B245-9970-13FBBBD49079}"/>
              </a:ext>
            </a:extLst>
          </p:cNvPr>
          <p:cNvSpPr txBox="1"/>
          <p:nvPr/>
        </p:nvSpPr>
        <p:spPr>
          <a:xfrm>
            <a:off x="4450460" y="3901647"/>
            <a:ext cx="1762158" cy="253916"/>
          </a:xfrm>
          <a:prstGeom prst="rect">
            <a:avLst/>
          </a:prstGeom>
          <a:solidFill>
            <a:schemeClr val="bg1"/>
          </a:solidFill>
          <a:ln>
            <a:solidFill>
              <a:schemeClr val="tx1"/>
            </a:solidFill>
          </a:ln>
        </p:spPr>
        <p:txBody>
          <a:bodyPr wrap="square" rtlCol="0">
            <a:spAutoFit/>
          </a:bodyPr>
          <a:lstStyle/>
          <a:p>
            <a:r>
              <a:rPr lang="en-US" sz="1050" dirty="0"/>
              <a:t>3.1.  validate system input</a:t>
            </a:r>
            <a:endParaRPr lang="en-US" sz="1000" dirty="0"/>
          </a:p>
        </p:txBody>
      </p:sp>
      <p:sp>
        <p:nvSpPr>
          <p:cNvPr id="300" name="TextBox 299">
            <a:extLst>
              <a:ext uri="{FF2B5EF4-FFF2-40B4-BE49-F238E27FC236}">
                <a16:creationId xmlns:a16="http://schemas.microsoft.com/office/drawing/2014/main" id="{7216F655-E22E-2147-8274-70024978DE2C}"/>
              </a:ext>
            </a:extLst>
          </p:cNvPr>
          <p:cNvSpPr txBox="1"/>
          <p:nvPr/>
        </p:nvSpPr>
        <p:spPr>
          <a:xfrm>
            <a:off x="4470511" y="4250313"/>
            <a:ext cx="1899965" cy="253916"/>
          </a:xfrm>
          <a:prstGeom prst="rect">
            <a:avLst/>
          </a:prstGeom>
          <a:solidFill>
            <a:schemeClr val="bg1"/>
          </a:solidFill>
          <a:ln>
            <a:solidFill>
              <a:schemeClr val="tx1"/>
            </a:solidFill>
          </a:ln>
        </p:spPr>
        <p:txBody>
          <a:bodyPr wrap="square" rtlCol="0">
            <a:spAutoFit/>
          </a:bodyPr>
          <a:lstStyle/>
          <a:p>
            <a:r>
              <a:rPr lang="en-US" sz="1050" dirty="0"/>
              <a:t>3.2. create a list of files in HDFS</a:t>
            </a:r>
            <a:endParaRPr lang="en-US" sz="1000" dirty="0"/>
          </a:p>
        </p:txBody>
      </p:sp>
      <p:sp>
        <p:nvSpPr>
          <p:cNvPr id="303" name="TextBox 302">
            <a:extLst>
              <a:ext uri="{FF2B5EF4-FFF2-40B4-BE49-F238E27FC236}">
                <a16:creationId xmlns:a16="http://schemas.microsoft.com/office/drawing/2014/main" id="{FF2C6541-3113-5846-97E9-C0BDD1E53C80}"/>
              </a:ext>
            </a:extLst>
          </p:cNvPr>
          <p:cNvSpPr txBox="1"/>
          <p:nvPr/>
        </p:nvSpPr>
        <p:spPr>
          <a:xfrm>
            <a:off x="4454495" y="4598979"/>
            <a:ext cx="1899965" cy="253916"/>
          </a:xfrm>
          <a:prstGeom prst="rect">
            <a:avLst/>
          </a:prstGeom>
          <a:solidFill>
            <a:schemeClr val="bg1"/>
          </a:solidFill>
          <a:ln>
            <a:solidFill>
              <a:schemeClr val="tx1"/>
            </a:solidFill>
          </a:ln>
        </p:spPr>
        <p:txBody>
          <a:bodyPr wrap="square" rtlCol="0">
            <a:spAutoFit/>
          </a:bodyPr>
          <a:lstStyle/>
          <a:p>
            <a:r>
              <a:rPr lang="en-US" sz="1050" dirty="0"/>
              <a:t>3.3. create </a:t>
            </a:r>
            <a:r>
              <a:rPr lang="en-GB" sz="1050" dirty="0"/>
              <a:t>database and tables</a:t>
            </a:r>
            <a:endParaRPr lang="en-US" sz="1000" dirty="0"/>
          </a:p>
        </p:txBody>
      </p:sp>
      <p:sp>
        <p:nvSpPr>
          <p:cNvPr id="319" name="TextBox 318">
            <a:extLst>
              <a:ext uri="{FF2B5EF4-FFF2-40B4-BE49-F238E27FC236}">
                <a16:creationId xmlns:a16="http://schemas.microsoft.com/office/drawing/2014/main" id="{DE08AA0B-B47F-084D-8E9C-7A4672BE98D0}"/>
              </a:ext>
            </a:extLst>
          </p:cNvPr>
          <p:cNvSpPr txBox="1"/>
          <p:nvPr/>
        </p:nvSpPr>
        <p:spPr>
          <a:xfrm>
            <a:off x="4495145" y="5806558"/>
            <a:ext cx="1603006" cy="253916"/>
          </a:xfrm>
          <a:prstGeom prst="rect">
            <a:avLst/>
          </a:prstGeom>
          <a:solidFill>
            <a:schemeClr val="bg1"/>
          </a:solidFill>
          <a:ln>
            <a:solidFill>
              <a:schemeClr val="tx1"/>
            </a:solidFill>
          </a:ln>
        </p:spPr>
        <p:txBody>
          <a:bodyPr wrap="square" rtlCol="0">
            <a:spAutoFit/>
          </a:bodyPr>
          <a:lstStyle/>
          <a:p>
            <a:r>
              <a:rPr lang="en-US" sz="1050" dirty="0"/>
              <a:t>3.6. program termination</a:t>
            </a:r>
            <a:endParaRPr lang="en-US" sz="1000" dirty="0"/>
          </a:p>
        </p:txBody>
      </p:sp>
      <p:sp>
        <p:nvSpPr>
          <p:cNvPr id="324" name="Right Brace 323">
            <a:extLst>
              <a:ext uri="{FF2B5EF4-FFF2-40B4-BE49-F238E27FC236}">
                <a16:creationId xmlns:a16="http://schemas.microsoft.com/office/drawing/2014/main" id="{91B6544F-1D6C-AE45-ADD4-73D1F9CA8FA4}"/>
              </a:ext>
            </a:extLst>
          </p:cNvPr>
          <p:cNvSpPr/>
          <p:nvPr/>
        </p:nvSpPr>
        <p:spPr>
          <a:xfrm>
            <a:off x="6460110" y="4598979"/>
            <a:ext cx="149186" cy="755263"/>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5" name="TextBox 324">
            <a:extLst>
              <a:ext uri="{FF2B5EF4-FFF2-40B4-BE49-F238E27FC236}">
                <a16:creationId xmlns:a16="http://schemas.microsoft.com/office/drawing/2014/main" id="{AFF517D5-A04C-594C-AFC1-FE94F56C3F57}"/>
              </a:ext>
            </a:extLst>
          </p:cNvPr>
          <p:cNvSpPr txBox="1"/>
          <p:nvPr/>
        </p:nvSpPr>
        <p:spPr>
          <a:xfrm>
            <a:off x="6551296" y="4855063"/>
            <a:ext cx="809837" cy="253916"/>
          </a:xfrm>
          <a:prstGeom prst="rect">
            <a:avLst/>
          </a:prstGeom>
          <a:noFill/>
        </p:spPr>
        <p:txBody>
          <a:bodyPr wrap="none" rtlCol="0">
            <a:spAutoFit/>
          </a:bodyPr>
          <a:lstStyle/>
          <a:p>
            <a:r>
              <a:rPr lang="en-US" sz="1050" dirty="0"/>
              <a:t>if not exists</a:t>
            </a:r>
          </a:p>
        </p:txBody>
      </p:sp>
      <p:sp>
        <p:nvSpPr>
          <p:cNvPr id="318" name="TextBox 317">
            <a:extLst>
              <a:ext uri="{FF2B5EF4-FFF2-40B4-BE49-F238E27FC236}">
                <a16:creationId xmlns:a16="http://schemas.microsoft.com/office/drawing/2014/main" id="{F3E5D383-0234-6343-9AEA-088E6E3BC3DB}"/>
              </a:ext>
            </a:extLst>
          </p:cNvPr>
          <p:cNvSpPr txBox="1"/>
          <p:nvPr/>
        </p:nvSpPr>
        <p:spPr>
          <a:xfrm>
            <a:off x="4467217" y="4947645"/>
            <a:ext cx="1939100" cy="415498"/>
          </a:xfrm>
          <a:prstGeom prst="rect">
            <a:avLst/>
          </a:prstGeom>
          <a:solidFill>
            <a:schemeClr val="bg1"/>
          </a:solidFill>
          <a:ln>
            <a:solidFill>
              <a:schemeClr val="tx1"/>
            </a:solidFill>
          </a:ln>
        </p:spPr>
        <p:txBody>
          <a:bodyPr wrap="square" rtlCol="0">
            <a:spAutoFit/>
          </a:bodyPr>
          <a:lstStyle/>
          <a:p>
            <a:r>
              <a:rPr lang="en-US" sz="1050" dirty="0"/>
              <a:t>3.4. </a:t>
            </a:r>
            <a:r>
              <a:rPr lang="en-GB" sz="1050" dirty="0"/>
              <a:t>import cities/seismograph stations to Hive</a:t>
            </a:r>
            <a:endParaRPr lang="en-US" sz="1000" dirty="0"/>
          </a:p>
        </p:txBody>
      </p:sp>
      <p:sp>
        <p:nvSpPr>
          <p:cNvPr id="199" name="TextBox 198">
            <a:extLst>
              <a:ext uri="{FF2B5EF4-FFF2-40B4-BE49-F238E27FC236}">
                <a16:creationId xmlns:a16="http://schemas.microsoft.com/office/drawing/2014/main" id="{6A54626D-0F27-D346-9EFE-B7B2D3FC6141}"/>
              </a:ext>
            </a:extLst>
          </p:cNvPr>
          <p:cNvSpPr txBox="1"/>
          <p:nvPr/>
        </p:nvSpPr>
        <p:spPr>
          <a:xfrm>
            <a:off x="6562018" y="1390039"/>
            <a:ext cx="1188366" cy="253899"/>
          </a:xfrm>
          <a:prstGeom prst="rect">
            <a:avLst/>
          </a:prstGeom>
          <a:solidFill>
            <a:schemeClr val="bg1"/>
          </a:solidFill>
          <a:ln>
            <a:solidFill>
              <a:schemeClr val="tx1"/>
            </a:solidFill>
          </a:ln>
        </p:spPr>
        <p:txBody>
          <a:bodyPr wrap="square" rtlCol="0">
            <a:spAutoFit/>
          </a:bodyPr>
          <a:lstStyle/>
          <a:p>
            <a:r>
              <a:rPr lang="en-US" sz="1050" dirty="0"/>
              <a:t>2.3.1. for each day</a:t>
            </a:r>
            <a:endParaRPr lang="en-US" sz="1000" dirty="0"/>
          </a:p>
        </p:txBody>
      </p:sp>
      <p:sp>
        <p:nvSpPr>
          <p:cNvPr id="195" name="TextBox 194">
            <a:extLst>
              <a:ext uri="{FF2B5EF4-FFF2-40B4-BE49-F238E27FC236}">
                <a16:creationId xmlns:a16="http://schemas.microsoft.com/office/drawing/2014/main" id="{161116DF-92D4-5F47-B4EF-D27D2AE47F15}"/>
              </a:ext>
            </a:extLst>
          </p:cNvPr>
          <p:cNvSpPr txBox="1"/>
          <p:nvPr/>
        </p:nvSpPr>
        <p:spPr>
          <a:xfrm>
            <a:off x="4450460" y="2385936"/>
            <a:ext cx="1175001" cy="253916"/>
          </a:xfrm>
          <a:prstGeom prst="rect">
            <a:avLst/>
          </a:prstGeom>
          <a:solidFill>
            <a:schemeClr val="bg1"/>
          </a:solidFill>
          <a:ln>
            <a:solidFill>
              <a:schemeClr val="tx1"/>
            </a:solidFill>
          </a:ln>
        </p:spPr>
        <p:txBody>
          <a:bodyPr wrap="square" rtlCol="0">
            <a:spAutoFit/>
          </a:bodyPr>
          <a:lstStyle/>
          <a:p>
            <a:r>
              <a:rPr lang="en-US" sz="1050" dirty="0"/>
              <a:t>2.3. for each year</a:t>
            </a:r>
            <a:endParaRPr lang="en-US" sz="1000" dirty="0"/>
          </a:p>
        </p:txBody>
      </p:sp>
      <p:sp>
        <p:nvSpPr>
          <p:cNvPr id="321" name="TextBox 320">
            <a:extLst>
              <a:ext uri="{FF2B5EF4-FFF2-40B4-BE49-F238E27FC236}">
                <a16:creationId xmlns:a16="http://schemas.microsoft.com/office/drawing/2014/main" id="{2ACAF19F-8B91-7741-A56F-28D46F8C817A}"/>
              </a:ext>
            </a:extLst>
          </p:cNvPr>
          <p:cNvSpPr txBox="1"/>
          <p:nvPr/>
        </p:nvSpPr>
        <p:spPr>
          <a:xfrm>
            <a:off x="4490563" y="5457893"/>
            <a:ext cx="1060657" cy="253916"/>
          </a:xfrm>
          <a:prstGeom prst="rect">
            <a:avLst/>
          </a:prstGeom>
          <a:solidFill>
            <a:schemeClr val="bg1"/>
          </a:solidFill>
          <a:ln>
            <a:solidFill>
              <a:schemeClr val="tx1"/>
            </a:solidFill>
          </a:ln>
        </p:spPr>
        <p:txBody>
          <a:bodyPr wrap="square" rtlCol="0">
            <a:spAutoFit/>
          </a:bodyPr>
          <a:lstStyle/>
          <a:p>
            <a:r>
              <a:rPr lang="en-US" sz="1050" dirty="0"/>
              <a:t>3.5. </a:t>
            </a:r>
            <a:r>
              <a:rPr lang="en-GB" sz="1050" dirty="0"/>
              <a:t>for each file</a:t>
            </a:r>
            <a:endParaRPr lang="en-US" sz="1000" dirty="0"/>
          </a:p>
        </p:txBody>
      </p:sp>
      <p:pic>
        <p:nvPicPr>
          <p:cNvPr id="326" name="Picture 325">
            <a:extLst>
              <a:ext uri="{FF2B5EF4-FFF2-40B4-BE49-F238E27FC236}">
                <a16:creationId xmlns:a16="http://schemas.microsoft.com/office/drawing/2014/main" id="{75B56F87-69A1-F14F-8DFE-B4EFC2D2A34F}"/>
              </a:ext>
            </a:extLst>
          </p:cNvPr>
          <p:cNvPicPr>
            <a:picLocks noChangeAspect="1"/>
          </p:cNvPicPr>
          <p:nvPr/>
        </p:nvPicPr>
        <p:blipFill>
          <a:blip r:embed="rId7"/>
          <a:stretch>
            <a:fillRect/>
          </a:stretch>
        </p:blipFill>
        <p:spPr>
          <a:xfrm rot="7220149">
            <a:off x="4292621" y="5367001"/>
            <a:ext cx="269220" cy="284459"/>
          </a:xfrm>
          <a:prstGeom prst="rect">
            <a:avLst/>
          </a:prstGeom>
        </p:spPr>
      </p:pic>
      <p:pic>
        <p:nvPicPr>
          <p:cNvPr id="208" name="Picture 207">
            <a:extLst>
              <a:ext uri="{FF2B5EF4-FFF2-40B4-BE49-F238E27FC236}">
                <a16:creationId xmlns:a16="http://schemas.microsoft.com/office/drawing/2014/main" id="{66B41CA7-1FD0-8740-8686-E4A33007A423}"/>
              </a:ext>
            </a:extLst>
          </p:cNvPr>
          <p:cNvPicPr>
            <a:picLocks noChangeAspect="1"/>
          </p:cNvPicPr>
          <p:nvPr/>
        </p:nvPicPr>
        <p:blipFill>
          <a:blip r:embed="rId7"/>
          <a:stretch>
            <a:fillRect/>
          </a:stretch>
        </p:blipFill>
        <p:spPr>
          <a:xfrm rot="7220149">
            <a:off x="4287670" y="2186816"/>
            <a:ext cx="269220" cy="284459"/>
          </a:xfrm>
          <a:prstGeom prst="rect">
            <a:avLst/>
          </a:prstGeom>
        </p:spPr>
      </p:pic>
      <p:pic>
        <p:nvPicPr>
          <p:cNvPr id="209" name="Picture 208">
            <a:extLst>
              <a:ext uri="{FF2B5EF4-FFF2-40B4-BE49-F238E27FC236}">
                <a16:creationId xmlns:a16="http://schemas.microsoft.com/office/drawing/2014/main" id="{2BF45D92-D091-D641-8C05-A19E4D49552D}"/>
              </a:ext>
            </a:extLst>
          </p:cNvPr>
          <p:cNvPicPr>
            <a:picLocks noChangeAspect="1"/>
          </p:cNvPicPr>
          <p:nvPr/>
        </p:nvPicPr>
        <p:blipFill>
          <a:blip r:embed="rId7"/>
          <a:stretch>
            <a:fillRect/>
          </a:stretch>
        </p:blipFill>
        <p:spPr>
          <a:xfrm rot="7220149">
            <a:off x="6419109" y="1202955"/>
            <a:ext cx="269220" cy="284459"/>
          </a:xfrm>
          <a:prstGeom prst="rect">
            <a:avLst/>
          </a:prstGeom>
        </p:spPr>
      </p:pic>
      <p:sp>
        <p:nvSpPr>
          <p:cNvPr id="145" name="Rectangle 144">
            <a:extLst>
              <a:ext uri="{FF2B5EF4-FFF2-40B4-BE49-F238E27FC236}">
                <a16:creationId xmlns:a16="http://schemas.microsoft.com/office/drawing/2014/main" id="{D5861358-5715-E540-ACDF-D79A13E80BBD}"/>
              </a:ext>
            </a:extLst>
          </p:cNvPr>
          <p:cNvSpPr/>
          <p:nvPr/>
        </p:nvSpPr>
        <p:spPr>
          <a:xfrm>
            <a:off x="4135571" y="1157810"/>
            <a:ext cx="7390111" cy="22446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7" name="Straight Connector 326">
            <a:extLst>
              <a:ext uri="{FF2B5EF4-FFF2-40B4-BE49-F238E27FC236}">
                <a16:creationId xmlns:a16="http://schemas.microsoft.com/office/drawing/2014/main" id="{12A79144-7857-0D4B-A615-741ED51A263F}"/>
              </a:ext>
            </a:extLst>
          </p:cNvPr>
          <p:cNvCxnSpPr>
            <a:cxnSpLocks/>
            <a:endCxn id="321" idx="3"/>
          </p:cNvCxnSpPr>
          <p:nvPr/>
        </p:nvCxnSpPr>
        <p:spPr>
          <a:xfrm flipH="1">
            <a:off x="5551220" y="5584851"/>
            <a:ext cx="18099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6E6D5463-F634-C54D-BB0A-966F17F16D3C}"/>
              </a:ext>
            </a:extLst>
          </p:cNvPr>
          <p:cNvCxnSpPr>
            <a:cxnSpLocks/>
          </p:cNvCxnSpPr>
          <p:nvPr/>
        </p:nvCxnSpPr>
        <p:spPr>
          <a:xfrm flipH="1" flipV="1">
            <a:off x="7337665" y="3928676"/>
            <a:ext cx="13635" cy="1659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629F790F-A359-AF41-9E68-7548022298BD}"/>
              </a:ext>
            </a:extLst>
          </p:cNvPr>
          <p:cNvCxnSpPr>
            <a:cxnSpLocks/>
          </p:cNvCxnSpPr>
          <p:nvPr/>
        </p:nvCxnSpPr>
        <p:spPr>
          <a:xfrm flipV="1">
            <a:off x="8076952" y="3917663"/>
            <a:ext cx="0" cy="1888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376C6DBE-522F-664D-9F92-B4C6207BDFAD}"/>
              </a:ext>
            </a:extLst>
          </p:cNvPr>
          <p:cNvSpPr txBox="1"/>
          <p:nvPr/>
        </p:nvSpPr>
        <p:spPr>
          <a:xfrm>
            <a:off x="7513829" y="3998964"/>
            <a:ext cx="2807931" cy="253916"/>
          </a:xfrm>
          <a:prstGeom prst="rect">
            <a:avLst/>
          </a:prstGeom>
          <a:solidFill>
            <a:schemeClr val="bg1"/>
          </a:solidFill>
          <a:ln>
            <a:solidFill>
              <a:schemeClr val="tx1"/>
            </a:solidFill>
          </a:ln>
        </p:spPr>
        <p:txBody>
          <a:bodyPr wrap="square" rtlCol="0">
            <a:spAutoFit/>
          </a:bodyPr>
          <a:lstStyle/>
          <a:p>
            <a:r>
              <a:rPr lang="en-US" sz="1050" dirty="0"/>
              <a:t>3.5.1 load earthquakes data to Hive</a:t>
            </a:r>
            <a:endParaRPr lang="en-US" sz="1000" dirty="0"/>
          </a:p>
        </p:txBody>
      </p:sp>
      <p:sp>
        <p:nvSpPr>
          <p:cNvPr id="334" name="TextBox 333">
            <a:extLst>
              <a:ext uri="{FF2B5EF4-FFF2-40B4-BE49-F238E27FC236}">
                <a16:creationId xmlns:a16="http://schemas.microsoft.com/office/drawing/2014/main" id="{B4C88618-CE04-E34D-82A8-A3A027C70FCF}"/>
              </a:ext>
            </a:extLst>
          </p:cNvPr>
          <p:cNvSpPr txBox="1"/>
          <p:nvPr/>
        </p:nvSpPr>
        <p:spPr>
          <a:xfrm>
            <a:off x="7513829" y="4344216"/>
            <a:ext cx="2807931" cy="253916"/>
          </a:xfrm>
          <a:prstGeom prst="rect">
            <a:avLst/>
          </a:prstGeom>
          <a:solidFill>
            <a:schemeClr val="bg1"/>
          </a:solidFill>
          <a:ln>
            <a:solidFill>
              <a:schemeClr val="tx1"/>
            </a:solidFill>
          </a:ln>
        </p:spPr>
        <p:txBody>
          <a:bodyPr wrap="square" rtlCol="0">
            <a:spAutoFit/>
          </a:bodyPr>
          <a:lstStyle/>
          <a:p>
            <a:r>
              <a:rPr lang="en-US" sz="1050" dirty="0"/>
              <a:t>3.5.2 </a:t>
            </a:r>
            <a:r>
              <a:rPr lang="en-GB" sz="1050" dirty="0"/>
              <a:t>distance to all seismograph stations</a:t>
            </a:r>
            <a:endParaRPr lang="en-US" sz="1000" dirty="0"/>
          </a:p>
        </p:txBody>
      </p:sp>
      <p:sp>
        <p:nvSpPr>
          <p:cNvPr id="335" name="TextBox 334">
            <a:extLst>
              <a:ext uri="{FF2B5EF4-FFF2-40B4-BE49-F238E27FC236}">
                <a16:creationId xmlns:a16="http://schemas.microsoft.com/office/drawing/2014/main" id="{F2C4FD83-012B-7649-A3CD-34FC4D5C655F}"/>
              </a:ext>
            </a:extLst>
          </p:cNvPr>
          <p:cNvSpPr txBox="1"/>
          <p:nvPr/>
        </p:nvSpPr>
        <p:spPr>
          <a:xfrm>
            <a:off x="7513829" y="4689468"/>
            <a:ext cx="2807932" cy="253916"/>
          </a:xfrm>
          <a:prstGeom prst="rect">
            <a:avLst/>
          </a:prstGeom>
          <a:solidFill>
            <a:schemeClr val="bg1"/>
          </a:solidFill>
          <a:ln>
            <a:solidFill>
              <a:schemeClr val="tx1"/>
            </a:solidFill>
          </a:ln>
        </p:spPr>
        <p:txBody>
          <a:bodyPr wrap="square" rtlCol="0">
            <a:spAutoFit/>
          </a:bodyPr>
          <a:lstStyle/>
          <a:p>
            <a:r>
              <a:rPr lang="en-US" sz="1050" dirty="0"/>
              <a:t>3.5.3 </a:t>
            </a:r>
            <a:r>
              <a:rPr lang="en-GB" sz="1050" dirty="0"/>
              <a:t>distance all to cities</a:t>
            </a:r>
            <a:endParaRPr lang="en-US" sz="1000" dirty="0"/>
          </a:p>
        </p:txBody>
      </p:sp>
      <p:sp>
        <p:nvSpPr>
          <p:cNvPr id="336" name="TextBox 335">
            <a:extLst>
              <a:ext uri="{FF2B5EF4-FFF2-40B4-BE49-F238E27FC236}">
                <a16:creationId xmlns:a16="http://schemas.microsoft.com/office/drawing/2014/main" id="{EEDB9560-7963-8045-AEAC-40ACBC755150}"/>
              </a:ext>
            </a:extLst>
          </p:cNvPr>
          <p:cNvSpPr txBox="1"/>
          <p:nvPr/>
        </p:nvSpPr>
        <p:spPr>
          <a:xfrm>
            <a:off x="7513829" y="5034720"/>
            <a:ext cx="2807931" cy="253916"/>
          </a:xfrm>
          <a:prstGeom prst="rect">
            <a:avLst/>
          </a:prstGeom>
          <a:solidFill>
            <a:schemeClr val="bg1"/>
          </a:solidFill>
          <a:ln>
            <a:solidFill>
              <a:schemeClr val="tx1"/>
            </a:solidFill>
          </a:ln>
        </p:spPr>
        <p:txBody>
          <a:bodyPr wrap="square" rtlCol="0">
            <a:spAutoFit/>
          </a:bodyPr>
          <a:lstStyle/>
          <a:p>
            <a:r>
              <a:rPr lang="en-US" sz="1050" dirty="0"/>
              <a:t>3.5.4 </a:t>
            </a:r>
            <a:r>
              <a:rPr lang="en-GB" sz="1050" dirty="0"/>
              <a:t>distance to closest seismograph station</a:t>
            </a:r>
            <a:endParaRPr lang="en-US" sz="1000" dirty="0"/>
          </a:p>
        </p:txBody>
      </p:sp>
      <p:sp>
        <p:nvSpPr>
          <p:cNvPr id="337" name="TextBox 336">
            <a:extLst>
              <a:ext uri="{FF2B5EF4-FFF2-40B4-BE49-F238E27FC236}">
                <a16:creationId xmlns:a16="http://schemas.microsoft.com/office/drawing/2014/main" id="{D6363B0D-0800-0A49-936B-3280B65F5E3A}"/>
              </a:ext>
            </a:extLst>
          </p:cNvPr>
          <p:cNvSpPr txBox="1"/>
          <p:nvPr/>
        </p:nvSpPr>
        <p:spPr>
          <a:xfrm>
            <a:off x="7513829" y="5379972"/>
            <a:ext cx="2807932" cy="253916"/>
          </a:xfrm>
          <a:prstGeom prst="rect">
            <a:avLst/>
          </a:prstGeom>
          <a:solidFill>
            <a:schemeClr val="bg1"/>
          </a:solidFill>
          <a:ln>
            <a:solidFill>
              <a:schemeClr val="tx1"/>
            </a:solidFill>
          </a:ln>
        </p:spPr>
        <p:txBody>
          <a:bodyPr wrap="square" rtlCol="0">
            <a:spAutoFit/>
          </a:bodyPr>
          <a:lstStyle/>
          <a:p>
            <a:r>
              <a:rPr lang="en-US" sz="1050" dirty="0"/>
              <a:t>3.5.5 </a:t>
            </a:r>
            <a:r>
              <a:rPr lang="en-GB" sz="1050" dirty="0"/>
              <a:t>distance to closest city</a:t>
            </a:r>
            <a:endParaRPr lang="en-US" sz="1000" dirty="0"/>
          </a:p>
        </p:txBody>
      </p:sp>
      <p:cxnSp>
        <p:nvCxnSpPr>
          <p:cNvPr id="338" name="Straight Connector 337">
            <a:extLst>
              <a:ext uri="{FF2B5EF4-FFF2-40B4-BE49-F238E27FC236}">
                <a16:creationId xmlns:a16="http://schemas.microsoft.com/office/drawing/2014/main" id="{536FB53F-B964-4743-B2D0-0E00DE4F9252}"/>
              </a:ext>
            </a:extLst>
          </p:cNvPr>
          <p:cNvCxnSpPr>
            <a:cxnSpLocks/>
          </p:cNvCxnSpPr>
          <p:nvPr/>
        </p:nvCxnSpPr>
        <p:spPr>
          <a:xfrm>
            <a:off x="7332512" y="3930813"/>
            <a:ext cx="7542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3F945629-0D0F-5744-94B2-532D0630A2A4}"/>
              </a:ext>
            </a:extLst>
          </p:cNvPr>
          <p:cNvSpPr txBox="1"/>
          <p:nvPr/>
        </p:nvSpPr>
        <p:spPr>
          <a:xfrm>
            <a:off x="7523488" y="5725225"/>
            <a:ext cx="2797921" cy="253916"/>
          </a:xfrm>
          <a:prstGeom prst="rect">
            <a:avLst/>
          </a:prstGeom>
          <a:solidFill>
            <a:schemeClr val="bg1"/>
          </a:solidFill>
          <a:ln>
            <a:solidFill>
              <a:schemeClr val="tx1"/>
            </a:solidFill>
          </a:ln>
        </p:spPr>
        <p:txBody>
          <a:bodyPr wrap="square" rtlCol="0">
            <a:spAutoFit/>
          </a:bodyPr>
          <a:lstStyle/>
          <a:p>
            <a:r>
              <a:rPr lang="en-US" sz="1050" dirty="0"/>
              <a:t>3.5.6 </a:t>
            </a:r>
            <a:r>
              <a:rPr lang="en-GB" sz="1000" dirty="0"/>
              <a:t> output seismograph – closest city/station</a:t>
            </a:r>
            <a:endParaRPr lang="en-US" sz="1000" dirty="0"/>
          </a:p>
        </p:txBody>
      </p:sp>
      <p:sp>
        <p:nvSpPr>
          <p:cNvPr id="346" name="Right Brace 345">
            <a:extLst>
              <a:ext uri="{FF2B5EF4-FFF2-40B4-BE49-F238E27FC236}">
                <a16:creationId xmlns:a16="http://schemas.microsoft.com/office/drawing/2014/main" id="{BDFC08A3-C29E-1E4B-9A44-20ECEE05C824}"/>
              </a:ext>
            </a:extLst>
          </p:cNvPr>
          <p:cNvSpPr/>
          <p:nvPr/>
        </p:nvSpPr>
        <p:spPr>
          <a:xfrm>
            <a:off x="10368394" y="3994090"/>
            <a:ext cx="115886" cy="198505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7" name="TextBox 346">
            <a:extLst>
              <a:ext uri="{FF2B5EF4-FFF2-40B4-BE49-F238E27FC236}">
                <a16:creationId xmlns:a16="http://schemas.microsoft.com/office/drawing/2014/main" id="{53BF3299-3FB0-084C-A943-A31818E662B5}"/>
              </a:ext>
            </a:extLst>
          </p:cNvPr>
          <p:cNvSpPr txBox="1"/>
          <p:nvPr/>
        </p:nvSpPr>
        <p:spPr>
          <a:xfrm>
            <a:off x="10563046" y="4492947"/>
            <a:ext cx="848309" cy="900246"/>
          </a:xfrm>
          <a:prstGeom prst="rect">
            <a:avLst/>
          </a:prstGeom>
          <a:noFill/>
        </p:spPr>
        <p:txBody>
          <a:bodyPr wrap="none" rtlCol="0">
            <a:spAutoFit/>
          </a:bodyPr>
          <a:lstStyle/>
          <a:p>
            <a:r>
              <a:rPr lang="en-US" sz="1050" dirty="0"/>
              <a:t>Extract</a:t>
            </a:r>
          </a:p>
          <a:p>
            <a:r>
              <a:rPr lang="en-US" sz="1050" dirty="0"/>
              <a:t>Transform</a:t>
            </a:r>
          </a:p>
          <a:p>
            <a:r>
              <a:rPr lang="en-US" sz="1050" dirty="0"/>
              <a:t>Load</a:t>
            </a:r>
          </a:p>
          <a:p>
            <a:r>
              <a:rPr lang="en-US" sz="1050" dirty="0"/>
              <a:t>actions with</a:t>
            </a:r>
          </a:p>
          <a:p>
            <a:r>
              <a:rPr lang="en-US" sz="1050" dirty="0"/>
              <a:t>Hive</a:t>
            </a:r>
          </a:p>
        </p:txBody>
      </p:sp>
      <p:sp>
        <p:nvSpPr>
          <p:cNvPr id="86" name="Title 1">
            <a:extLst>
              <a:ext uri="{FF2B5EF4-FFF2-40B4-BE49-F238E27FC236}">
                <a16:creationId xmlns:a16="http://schemas.microsoft.com/office/drawing/2014/main" id="{3E0C9422-14D6-DC46-A65A-ACDB5F9F6FE3}"/>
              </a:ext>
            </a:extLst>
          </p:cNvPr>
          <p:cNvSpPr>
            <a:spLocks noGrp="1"/>
          </p:cNvSpPr>
          <p:nvPr>
            <p:ph type="title"/>
          </p:nvPr>
        </p:nvSpPr>
        <p:spPr>
          <a:xfrm>
            <a:off x="716066" y="142879"/>
            <a:ext cx="10515600" cy="404425"/>
          </a:xfrm>
        </p:spPr>
        <p:txBody>
          <a:bodyPr>
            <a:noAutofit/>
          </a:bodyPr>
          <a:lstStyle/>
          <a:p>
            <a:r>
              <a:rPr lang="en-US" sz="3200" dirty="0"/>
              <a:t>Application architecture low level</a:t>
            </a:r>
          </a:p>
        </p:txBody>
      </p:sp>
    </p:spTree>
    <p:extLst>
      <p:ext uri="{BB962C8B-B14F-4D97-AF65-F5344CB8AC3E}">
        <p14:creationId xmlns:p14="http://schemas.microsoft.com/office/powerpoint/2010/main" val="1656438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B298-9504-FF42-9C95-7DADDC57D521}"/>
              </a:ext>
            </a:extLst>
          </p:cNvPr>
          <p:cNvSpPr>
            <a:spLocks noGrp="1"/>
          </p:cNvSpPr>
          <p:nvPr>
            <p:ph type="title"/>
          </p:nvPr>
        </p:nvSpPr>
        <p:spPr>
          <a:xfrm>
            <a:off x="838200" y="365125"/>
            <a:ext cx="10515600" cy="447675"/>
          </a:xfrm>
        </p:spPr>
        <p:txBody>
          <a:bodyPr>
            <a:noAutofit/>
          </a:bodyPr>
          <a:lstStyle/>
          <a:p>
            <a:r>
              <a:rPr lang="en-US" sz="3200" dirty="0"/>
              <a:t>Release 1.0 - Improvements</a:t>
            </a:r>
          </a:p>
        </p:txBody>
      </p:sp>
      <p:sp>
        <p:nvSpPr>
          <p:cNvPr id="3" name="Content Placeholder 2">
            <a:extLst>
              <a:ext uri="{FF2B5EF4-FFF2-40B4-BE49-F238E27FC236}">
                <a16:creationId xmlns:a16="http://schemas.microsoft.com/office/drawing/2014/main" id="{C399ECB1-2138-F349-B97D-40F0416A47EC}"/>
              </a:ext>
            </a:extLst>
          </p:cNvPr>
          <p:cNvSpPr>
            <a:spLocks noGrp="1"/>
          </p:cNvSpPr>
          <p:nvPr>
            <p:ph idx="1"/>
          </p:nvPr>
        </p:nvSpPr>
        <p:spPr>
          <a:xfrm>
            <a:off x="838200" y="1117600"/>
            <a:ext cx="10515600" cy="5059363"/>
          </a:xfrm>
        </p:spPr>
        <p:txBody>
          <a:bodyPr/>
          <a:lstStyle/>
          <a:p>
            <a:pPr algn="ctr"/>
            <a:endParaRPr lang="en-US" dirty="0"/>
          </a:p>
          <a:p>
            <a:pPr algn="ctr"/>
            <a:endParaRPr lang="en-US" dirty="0"/>
          </a:p>
          <a:p>
            <a:pPr algn="ctr"/>
            <a:endParaRPr lang="en-US" dirty="0"/>
          </a:p>
          <a:p>
            <a:pPr algn="ctr"/>
            <a:r>
              <a:rPr lang="en-US" dirty="0"/>
              <a:t>Configuration</a:t>
            </a:r>
          </a:p>
          <a:p>
            <a:pPr algn="ctr"/>
            <a:r>
              <a:rPr lang="en-US" dirty="0"/>
              <a:t>Automation</a:t>
            </a:r>
          </a:p>
          <a:p>
            <a:pPr algn="ctr"/>
            <a:r>
              <a:rPr lang="en-US" dirty="0"/>
              <a:t>Control</a:t>
            </a:r>
          </a:p>
          <a:p>
            <a:pPr algn="ctr"/>
            <a:r>
              <a:rPr lang="en-US" dirty="0"/>
              <a:t>Performance</a:t>
            </a:r>
          </a:p>
          <a:p>
            <a:pPr algn="ctr"/>
            <a:endParaRPr lang="en-US" dirty="0"/>
          </a:p>
          <a:p>
            <a:pPr algn="ctr"/>
            <a:endParaRPr lang="en-US" dirty="0"/>
          </a:p>
        </p:txBody>
      </p:sp>
    </p:spTree>
    <p:extLst>
      <p:ext uri="{BB962C8B-B14F-4D97-AF65-F5344CB8AC3E}">
        <p14:creationId xmlns:p14="http://schemas.microsoft.com/office/powerpoint/2010/main" val="190554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E64C-BD5E-2342-911A-2A42ECBAAAF5}"/>
              </a:ext>
            </a:extLst>
          </p:cNvPr>
          <p:cNvSpPr>
            <a:spLocks noGrp="1"/>
          </p:cNvSpPr>
          <p:nvPr>
            <p:ph type="title"/>
          </p:nvPr>
        </p:nvSpPr>
        <p:spPr/>
        <p:txBody>
          <a:bodyPr/>
          <a:lstStyle/>
          <a:p>
            <a:r>
              <a:rPr lang="en-US" sz="3200" dirty="0"/>
              <a:t>Configuration</a:t>
            </a:r>
            <a:endParaRPr lang="en-US" dirty="0"/>
          </a:p>
        </p:txBody>
      </p:sp>
      <p:pic>
        <p:nvPicPr>
          <p:cNvPr id="5" name="Picture 4">
            <a:extLst>
              <a:ext uri="{FF2B5EF4-FFF2-40B4-BE49-F238E27FC236}">
                <a16:creationId xmlns:a16="http://schemas.microsoft.com/office/drawing/2014/main" id="{2B42E74F-875B-FF48-A4BF-8E928701782A}"/>
              </a:ext>
            </a:extLst>
          </p:cNvPr>
          <p:cNvPicPr>
            <a:picLocks noChangeAspect="1"/>
          </p:cNvPicPr>
          <p:nvPr/>
        </p:nvPicPr>
        <p:blipFill>
          <a:blip r:embed="rId2"/>
          <a:stretch>
            <a:fillRect/>
          </a:stretch>
        </p:blipFill>
        <p:spPr>
          <a:xfrm>
            <a:off x="4368800" y="1847850"/>
            <a:ext cx="3454400" cy="3162300"/>
          </a:xfrm>
          <a:prstGeom prst="rect">
            <a:avLst/>
          </a:prstGeom>
        </p:spPr>
      </p:pic>
      <p:sp>
        <p:nvSpPr>
          <p:cNvPr id="3" name="TextBox 2">
            <a:extLst>
              <a:ext uri="{FF2B5EF4-FFF2-40B4-BE49-F238E27FC236}">
                <a16:creationId xmlns:a16="http://schemas.microsoft.com/office/drawing/2014/main" id="{89D23333-B3B1-AB4B-8CF4-6AE69CA6196E}"/>
              </a:ext>
            </a:extLst>
          </p:cNvPr>
          <p:cNvSpPr txBox="1"/>
          <p:nvPr/>
        </p:nvSpPr>
        <p:spPr>
          <a:xfrm>
            <a:off x="838200" y="5167312"/>
            <a:ext cx="10840725" cy="923330"/>
          </a:xfrm>
          <a:prstGeom prst="rect">
            <a:avLst/>
          </a:prstGeom>
          <a:noFill/>
        </p:spPr>
        <p:txBody>
          <a:bodyPr wrap="none" rtlCol="0">
            <a:spAutoFit/>
          </a:bodyPr>
          <a:lstStyle/>
          <a:p>
            <a:r>
              <a:rPr lang="en-US" dirty="0"/>
              <a:t>The orchestration component reads the configuration file, in YAML format, and passes parameters to components</a:t>
            </a:r>
          </a:p>
          <a:p>
            <a:r>
              <a:rPr lang="en-US" dirty="0"/>
              <a:t>earthquakes-history and Hive-ETL-pipeline. </a:t>
            </a:r>
          </a:p>
          <a:p>
            <a:r>
              <a:rPr lang="en-US" sz="1600" dirty="0"/>
              <a:t>In this example, parameters hdfs-path, download-list-of-years and download-magnitude-over are being used.</a:t>
            </a:r>
          </a:p>
        </p:txBody>
      </p:sp>
    </p:spTree>
    <p:extLst>
      <p:ext uri="{BB962C8B-B14F-4D97-AF65-F5344CB8AC3E}">
        <p14:creationId xmlns:p14="http://schemas.microsoft.com/office/powerpoint/2010/main" val="2815053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CF30-D2DA-8D45-BE98-5C310A286B63}"/>
              </a:ext>
            </a:extLst>
          </p:cNvPr>
          <p:cNvSpPr>
            <a:spLocks noGrp="1"/>
          </p:cNvSpPr>
          <p:nvPr>
            <p:ph type="title"/>
          </p:nvPr>
        </p:nvSpPr>
        <p:spPr/>
        <p:txBody>
          <a:bodyPr/>
          <a:lstStyle/>
          <a:p>
            <a:r>
              <a:rPr lang="en-US" sz="3200" dirty="0"/>
              <a:t>Automation</a:t>
            </a:r>
            <a:endParaRPr lang="en-US" dirty="0"/>
          </a:p>
        </p:txBody>
      </p:sp>
      <p:sp>
        <p:nvSpPr>
          <p:cNvPr id="3" name="Content Placeholder 2">
            <a:extLst>
              <a:ext uri="{FF2B5EF4-FFF2-40B4-BE49-F238E27FC236}">
                <a16:creationId xmlns:a16="http://schemas.microsoft.com/office/drawing/2014/main" id="{2A6A0CEA-9479-9B42-B9E5-B5344801ED56}"/>
              </a:ext>
            </a:extLst>
          </p:cNvPr>
          <p:cNvSpPr>
            <a:spLocks noGrp="1"/>
          </p:cNvSpPr>
          <p:nvPr>
            <p:ph idx="1"/>
          </p:nvPr>
        </p:nvSpPr>
        <p:spPr>
          <a:xfrm>
            <a:off x="838200" y="1559407"/>
            <a:ext cx="10515600" cy="4351338"/>
          </a:xfrm>
        </p:spPr>
        <p:txBody>
          <a:bodyPr>
            <a:normAutofit/>
          </a:bodyPr>
          <a:lstStyle/>
          <a:p>
            <a:r>
              <a:rPr lang="en-US" sz="2000" dirty="0"/>
              <a:t>Orchestration</a:t>
            </a:r>
            <a:endParaRPr lang="en-US" sz="2400" dirty="0"/>
          </a:p>
          <a:p>
            <a:pPr marL="0" indent="0">
              <a:buNone/>
            </a:pPr>
            <a:r>
              <a:rPr lang="en-US" sz="1400" dirty="0"/>
              <a:t>With the designed architecture, the application orchestrates the components and the components perform the required tasks.</a:t>
            </a:r>
          </a:p>
          <a:p>
            <a:pPr marL="0" indent="0">
              <a:buNone/>
            </a:pPr>
            <a:r>
              <a:rPr lang="en-US" sz="1400" dirty="0"/>
              <a:t>This approach allows us to use only a single component to execute a task without the need to run the whole orchestrated sequence. </a:t>
            </a:r>
          </a:p>
          <a:p>
            <a:pPr marL="0" indent="0">
              <a:buNone/>
            </a:pPr>
            <a:r>
              <a:rPr lang="en-US" sz="1400" dirty="0"/>
              <a:t>Also, that design makes the application easy to extend by adding functionalities without significant changes. We can simply add new components in the execution sequence. </a:t>
            </a:r>
          </a:p>
          <a:p>
            <a:r>
              <a:rPr lang="en-US" sz="2000" dirty="0"/>
              <a:t>Passes control</a:t>
            </a:r>
          </a:p>
          <a:p>
            <a:pPr marL="0" indent="0">
              <a:buNone/>
            </a:pPr>
            <a:r>
              <a:rPr lang="en-US" sz="1400" dirty="0"/>
              <a:t>The orchestration component reads the configuration and passes control to the components in order to execute the required tasks. </a:t>
            </a:r>
          </a:p>
          <a:p>
            <a:pPr marL="0" indent="0">
              <a:buNone/>
            </a:pPr>
            <a:r>
              <a:rPr lang="en-US" sz="1400" dirty="0"/>
              <a:t>The orchestration component also passes input to other components. Those parameters can be input from the configuration file or the output of another component.</a:t>
            </a:r>
          </a:p>
          <a:p>
            <a:r>
              <a:rPr lang="en-US" sz="2000" dirty="0"/>
              <a:t>Hadoop ecosystem </a:t>
            </a:r>
          </a:p>
          <a:p>
            <a:pPr marL="0" indent="0">
              <a:buNone/>
            </a:pPr>
            <a:r>
              <a:rPr lang="en-US" sz="1400" dirty="0"/>
              <a:t> The components are designed to interact with Hadoop services. Whenever a Hadoop action needs to be performed, a component sends instructions to a Hadoop service and waits until the action completes.</a:t>
            </a:r>
          </a:p>
        </p:txBody>
      </p:sp>
    </p:spTree>
    <p:extLst>
      <p:ext uri="{BB962C8B-B14F-4D97-AF65-F5344CB8AC3E}">
        <p14:creationId xmlns:p14="http://schemas.microsoft.com/office/powerpoint/2010/main" val="18428372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5278</TotalTime>
  <Words>2361</Words>
  <Application>Microsoft Macintosh PowerPoint</Application>
  <PresentationFormat>Widescreen</PresentationFormat>
  <Paragraphs>391</Paragraphs>
  <Slides>32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Earthquake Data Analytics Portal Release 1.0  Orchestrating Hive ETL pipeline </vt:lpstr>
      <vt:lpstr>Application concept – high level</vt:lpstr>
      <vt:lpstr>Application concept – low level</vt:lpstr>
      <vt:lpstr>Sample results and further analysis</vt:lpstr>
      <vt:lpstr>Application architecture high level</vt:lpstr>
      <vt:lpstr>Application architecture low level</vt:lpstr>
      <vt:lpstr>Release 1.0 - Improvements</vt:lpstr>
      <vt:lpstr>Configuration</vt:lpstr>
      <vt:lpstr>Automation</vt:lpstr>
      <vt:lpstr>Control</vt:lpstr>
      <vt:lpstr>Performance  - Hive advanced features</vt:lpstr>
      <vt:lpstr>Performance  - Hive advanced features</vt:lpstr>
      <vt:lpstr>Performance example – before using Hive advanced features</vt:lpstr>
      <vt:lpstr>Performance example – after using Hive advanced features</vt:lpstr>
      <vt:lpstr>Demo</vt:lpstr>
      <vt:lpstr>Log samples – Part A</vt:lpstr>
      <vt:lpstr>Log samples – Part B</vt:lpstr>
      <vt:lpstr>HDFS samples – Part A</vt:lpstr>
      <vt:lpstr>HDFS samples – Part B</vt:lpstr>
      <vt:lpstr>HDFS samples – Part C</vt:lpstr>
      <vt:lpstr>Hive Metastore samples Tables in Hive Metastore</vt:lpstr>
      <vt:lpstr>Hive Metastore samples Hive Databases and application tables</vt:lpstr>
      <vt:lpstr>Hive Metastore samples Application tables format and HDFS path</vt:lpstr>
      <vt:lpstr>Hive Metastore samples Hive partitions per table</vt:lpstr>
      <vt:lpstr>Hive Metastore samples Hive buckets per table</vt:lpstr>
      <vt:lpstr>Jyputer notebook - Results presentation Use of ! to query hive </vt:lpstr>
      <vt:lpstr>Jyputer notebook - Results presentation Use of ! to query hive </vt:lpstr>
      <vt:lpstr>Jyputer notebook - Results presentation Capture Hive output and create data frames </vt:lpstr>
      <vt:lpstr>Jyputer notebook - Results presentation Capture Hive output and create data frames </vt:lpstr>
      <vt:lpstr>Jyputer notebook - Results presentation Capture Hive output and create data frames </vt:lpstr>
      <vt:lpstr>Jyputer notebook - Results presentation View a seismograph by using IPython </vt:lpstr>
      <vt:lpstr>Available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Earthquakes Analysis</dc:title>
  <dc:creator>Dimitrios Kagialis</dc:creator>
  <cp:lastModifiedBy>Microsoft Office User</cp:lastModifiedBy>
  <cp:revision>123</cp:revision>
  <dcterms:created xsi:type="dcterms:W3CDTF">2020-02-06T17:08:20Z</dcterms:created>
  <dcterms:modified xsi:type="dcterms:W3CDTF">2020-06-24T13:53:56Z</dcterms:modified>
</cp:coreProperties>
</file>